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86" r:id="rId3"/>
    <p:sldId id="587" r:id="rId4"/>
    <p:sldId id="588"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varScale="1">
        <p:scale>
          <a:sx n="82" d="100"/>
          <a:sy n="82" d="100"/>
        </p:scale>
        <p:origin x="3246"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34168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19440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484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13126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49330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62041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29392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12753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48847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87238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33758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0F6BE6-87D2-4809-AFFB-2E63FF180805}" type="datetimeFigureOut">
              <a:rPr kumimoji="1" lang="ja-JP" altLang="en-US" smtClean="0"/>
              <a:t>2025/6/30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5037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07" y="467544"/>
            <a:ext cx="4896545" cy="191831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テキスト ボックス 2"/>
          <p:cNvSpPr txBox="1">
            <a:spLocks noChangeArrowheads="1"/>
          </p:cNvSpPr>
          <p:nvPr/>
        </p:nvSpPr>
        <p:spPr bwMode="auto">
          <a:xfrm>
            <a:off x="4902176" y="860760"/>
            <a:ext cx="1908000" cy="398872"/>
          </a:xfrm>
          <a:prstGeom prst="rect">
            <a:avLst/>
          </a:prstGeom>
          <a:solidFill>
            <a:srgbClr val="0070C0"/>
          </a:solidFill>
          <a:ln w="9525" algn="ctr">
            <a:noFill/>
            <a:miter lim="800000"/>
            <a:headEnd/>
            <a:tailEnd/>
          </a:ln>
          <a:effectLst>
            <a:outerShdw blurRad="40000" dist="23000" dir="5400000" rotWithShape="0">
              <a:srgbClr val="000000">
                <a:alpha val="34999"/>
              </a:srgbClr>
            </a:outerShdw>
          </a:effectLst>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商工会議所</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・商工会</a:t>
            </a:r>
            <a:endParaRPr kumimoji="1" lang="en-US" altLang="ja-JP"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会員</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事業所</a:t>
            </a: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のみ利用</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可能</a:t>
            </a:r>
            <a:endParaRPr kumimoji="1" lang="ja-JP" alt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0832" y="6839540"/>
            <a:ext cx="4870244" cy="7848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p>
        </p:txBody>
      </p:sp>
      <p:sp>
        <p:nvSpPr>
          <p:cNvPr id="7" name="正方形/長方形 6"/>
          <p:cNvSpPr/>
          <p:nvPr/>
        </p:nvSpPr>
        <p:spPr>
          <a:xfrm>
            <a:off x="4902176" y="39632"/>
            <a:ext cx="1908000" cy="82937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無料の商談サイト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ザ・商談モール</a:t>
            </a:r>
          </a:p>
        </p:txBody>
      </p:sp>
      <p:sp>
        <p:nvSpPr>
          <p:cNvPr id="11" name="テキスト ボックス 10"/>
          <p:cNvSpPr txBox="1"/>
          <p:nvPr/>
        </p:nvSpPr>
        <p:spPr>
          <a:xfrm>
            <a:off x="5013176" y="1342116"/>
            <a:ext cx="1844824" cy="1015663"/>
          </a:xfrm>
          <a:prstGeom prst="rect">
            <a:avLst/>
          </a:prstGeom>
          <a:noFill/>
        </p:spPr>
        <p:txBody>
          <a:bodyPr wrap="square" lIns="0" tIns="0" rIns="0" bIns="0" rtlCol="0">
            <a:spAutoFit/>
          </a:bodyPr>
          <a:lstStyle/>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ザ・ビジネスモールユーザ間を</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結ぶ商取引支援サービス。</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提案から成約にいたるまで、</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全て無料！インターネット上</a:t>
            </a:r>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取引先</a:t>
            </a:r>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探しで新規開拓</a:t>
            </a:r>
            <a:endParaRPr lang="ja-JP" altLang="ja-JP"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ザ・ビジネスモールのユーザー</a:t>
            </a:r>
            <a:r>
              <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があれば</a:t>
            </a:r>
            <a:endPar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提案可能。ユーザー</a:t>
            </a:r>
            <a:r>
              <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をお持ちでない方はザ・ビジネスモールサイトからご登録下さい</a:t>
            </a:r>
            <a:endPar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47" name="Picture 23" descr="ザ・ビジネスモール　商工会議所の商取引支援サイ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9" y="39632"/>
            <a:ext cx="4090701" cy="40907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86607" y="2555776"/>
            <a:ext cx="6722005" cy="338554"/>
          </a:xfrm>
          <a:prstGeom prst="rect">
            <a:avLst/>
          </a:prstGeom>
          <a:solidFill>
            <a:srgbClr val="0070C0"/>
          </a:solidFill>
        </p:spPr>
        <p:txBody>
          <a:bodyPr wrap="square" rtlCol="0">
            <a:spAutoFit/>
          </a:bodyPr>
          <a:lstStyle/>
          <a:p>
            <a:pPr algn="ct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いまが狙い目！ピックアップ</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案件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578809342"/>
              </p:ext>
            </p:extLst>
          </p:nvPr>
        </p:nvGraphicFramePr>
        <p:xfrm>
          <a:off x="116632" y="2987824"/>
          <a:ext cx="6691980" cy="3600403"/>
        </p:xfrm>
        <a:graphic>
          <a:graphicData uri="http://schemas.openxmlformats.org/drawingml/2006/table">
            <a:tbl>
              <a:tblPr>
                <a:tableStyleId>{5C22544A-7EE6-4342-B048-85BDC9FD1C3A}</a:tableStyleId>
              </a:tblPr>
              <a:tblGrid>
                <a:gridCol w="5401643">
                  <a:extLst>
                    <a:ext uri="{9D8B030D-6E8A-4147-A177-3AD203B41FA5}">
                      <a16:colId xmlns:a16="http://schemas.microsoft.com/office/drawing/2014/main" val="20000"/>
                    </a:ext>
                  </a:extLst>
                </a:gridCol>
                <a:gridCol w="692995">
                  <a:extLst>
                    <a:ext uri="{9D8B030D-6E8A-4147-A177-3AD203B41FA5}">
                      <a16:colId xmlns:a16="http://schemas.microsoft.com/office/drawing/2014/main" val="20001"/>
                    </a:ext>
                  </a:extLst>
                </a:gridCol>
                <a:gridCol w="597342">
                  <a:extLst>
                    <a:ext uri="{9D8B030D-6E8A-4147-A177-3AD203B41FA5}">
                      <a16:colId xmlns:a16="http://schemas.microsoft.com/office/drawing/2014/main" val="20002"/>
                    </a:ext>
                  </a:extLst>
                </a:gridCol>
              </a:tblGrid>
              <a:tr h="257563">
                <a:tc>
                  <a:txBody>
                    <a:bodyPr/>
                    <a:lstStyle/>
                    <a:p>
                      <a:pPr algn="ctr" fontAlgn="ctr"/>
                      <a:r>
                        <a:rPr lang="ja-JP" altLang="en-US" sz="1100" b="0" i="0" u="none" strike="noStrike" dirty="0">
                          <a:effectLst/>
                          <a:latin typeface="ＭＳ Ｐゴシック"/>
                        </a:rPr>
                        <a:t>案件名</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0000"/>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タイルカーペットを施工できる業者様をさがしています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阿波番茶を探しています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325906"/>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ジビッツ型シューズアクセ用ピンパーツの製造依頼</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9924104"/>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賞味期限間近などの食品・健康食品を探しています。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5288260"/>
                  </a:ext>
                </a:extLst>
              </a:tr>
              <a:tr h="33428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G</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ジェルボールの仕入先を探しています。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63255183"/>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焼肉店用鉄板の洗浄に使用する超音波洗浄機の導入について</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54826474"/>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中古の工具、農機具探しています。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65852234"/>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≪仕入先募集≫大手ＥＣサイトで販売できる商品を探してます！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初代写ルンですを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個探しています。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3428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F-Daylight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のシャワーヘッドを探しています。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pic>
        <p:nvPicPr>
          <p:cNvPr id="1048" name="Picture 24" descr="Z:\02_00_サイトデザイン\イラストお姉さん\10862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0000" flipH="1">
            <a:off x="467463" y="2411893"/>
            <a:ext cx="525488" cy="554459"/>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Z:\02_00_サイトデザイン\イラストお姉さん\c08313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7206" y="8203289"/>
            <a:ext cx="627057" cy="871530"/>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4311112" y="7768161"/>
            <a:ext cx="2209622" cy="338554"/>
          </a:xfrm>
          <a:prstGeom prst="rect">
            <a:avLst/>
          </a:prstGeom>
          <a:noFill/>
        </p:spPr>
        <p:txBody>
          <a:bodyPr wrap="square" lIns="0" tIns="0" rIns="0" bIns="0"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各案件の詳細・最新の案件情報はサイトをチェック！</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右矢印 18"/>
          <p:cNvSpPr/>
          <p:nvPr/>
        </p:nvSpPr>
        <p:spPr>
          <a:xfrm>
            <a:off x="4902176" y="6832369"/>
            <a:ext cx="1870020" cy="974927"/>
          </a:xfrm>
          <a:prstGeom prst="rightArrow">
            <a:avLst>
              <a:gd name="adj1" fmla="val 75841"/>
              <a:gd name="adj2" fmla="val 32884"/>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まだまだあります！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次ページの案件もチェック！</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260648" y="8203288"/>
            <a:ext cx="4293868" cy="307777"/>
          </a:xfrm>
          <a:prstGeom prst="rect">
            <a:avLst/>
          </a:prstGeom>
          <a:noFill/>
        </p:spPr>
        <p:txBody>
          <a:bodyPr wrap="non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または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https://www.b-mall.ne.jp/syodan/</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55"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648" y="7624370"/>
            <a:ext cx="3906449" cy="632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テキスト ボックス 20"/>
          <p:cNvSpPr txBox="1"/>
          <p:nvPr/>
        </p:nvSpPr>
        <p:spPr>
          <a:xfrm>
            <a:off x="1171718" y="7768161"/>
            <a:ext cx="1305165" cy="369332"/>
          </a:xfrm>
          <a:prstGeom prst="rect">
            <a:avLst/>
          </a:prstGeom>
          <a:noFill/>
        </p:spPr>
        <p:txBody>
          <a:bodyPr wrap="none" rtlCol="0">
            <a:spAutoFit/>
          </a:bodyPr>
          <a:lstStyle/>
          <a:p>
            <a:r>
              <a:rPr kumimoji="1" lang="ja-JP" altLang="en-US" dirty="0"/>
              <a:t>商談モール</a:t>
            </a:r>
          </a:p>
        </p:txBody>
      </p:sp>
      <p:pic>
        <p:nvPicPr>
          <p:cNvPr id="2" name="図 1"/>
          <p:cNvPicPr>
            <a:picLocks noChangeAspect="1"/>
          </p:cNvPicPr>
          <p:nvPr/>
        </p:nvPicPr>
        <p:blipFill>
          <a:blip r:embed="rId7"/>
          <a:stretch>
            <a:fillRect/>
          </a:stretch>
        </p:blipFill>
        <p:spPr>
          <a:xfrm>
            <a:off x="72000" y="8496000"/>
            <a:ext cx="6029325" cy="590550"/>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54511" y="8441115"/>
            <a:ext cx="646814" cy="646814"/>
          </a:xfrm>
          <a:prstGeom prst="rect">
            <a:avLst/>
          </a:prstGeom>
        </p:spPr>
      </p:pic>
    </p:spTree>
    <p:extLst>
      <p:ext uri="{BB962C8B-B14F-4D97-AF65-F5344CB8AC3E}">
        <p14:creationId xmlns:p14="http://schemas.microsoft.com/office/powerpoint/2010/main" val="119788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61374402"/>
              </p:ext>
            </p:extLst>
          </p:nvPr>
        </p:nvGraphicFramePr>
        <p:xfrm>
          <a:off x="116632" y="497501"/>
          <a:ext cx="6619973" cy="7459110"/>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3244">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合成皮革材料の仕入れ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世界にひとつの“着物ドレス”を一緒に形にしてくださる方を探しています。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ワイヤーカップブラシの調達依頼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飲食店</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LED</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サイン設置工事の依頼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タイルカーペットを施工できる業者様をさがしています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サイトで販売できる商品がほしい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観光キャラクター着ぐるみ製作（未確定案件見積依頼）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ネットショップやリアル店舗に卸せる健康食品・化粧品などの定番商品を探しています。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362005215"/>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ハロゲンランプ各種 一式購入（未確定案件見積依頼）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379326156"/>
                  </a:ext>
                </a:extLst>
              </a:tr>
              <a:tr h="33696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チタン製３連梯子の購入（未確定案件見積依頼）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3289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阿波番茶を探しています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3696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消防活動資機材（三連梯子）の購入（未確定案件見積依頼）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ジビッツ型シューズアクセ用ピンパーツの製造依頼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賞味期限間近などの食品・健康食品を探しています。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浄水器、蓄電池、ソーラーパネル及び水タンク購入（未確定案件見積依頼）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6544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中国にて</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日間　コンビニスタッフ研修の依頼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ウタマロ石鹸を探しております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10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香港向け輸出</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化粧品・サロンヘアケア商品等を探しております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化粧品、食品、アパレル商品、生活雑貨・家電全般などの在庫処分・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品型落ち品を探しています。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徳島県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6099">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G</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ジェルボールの仕入先を探しています。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140973035"/>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137154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851001425"/>
              </p:ext>
            </p:extLst>
          </p:nvPr>
        </p:nvGraphicFramePr>
        <p:xfrm>
          <a:off x="116632" y="497501"/>
          <a:ext cx="6619973" cy="7459110"/>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3244">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76099">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メーカー様・商社様・問屋様</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サイトで販売できる商品を探しています。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特注ロゼットワッシャー</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山型座金</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製作依頼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焼肉店用鉄板の洗浄に使用する超音波洗浄機の導入について</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鉄板の板金加工</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溶接加工</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メッキ加工　全て出来る所を探しております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中古の工具、農機具探しています。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ポーチ（オレンジ色）を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個以上発注したいです。（定番商品のためリピートあり）</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≪仕入先募集≫大手ＥＣサイトで販売できる商品を探してます！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ポケットティッシュを探しています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362005215"/>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クリームサンドビスケットの購入（未確定案件見積依頼）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379326156"/>
                  </a:ext>
                </a:extLst>
              </a:tr>
              <a:tr h="336960">
                <a:tc>
                  <a:txBody>
                    <a:bodyPr/>
                    <a:lstStyle/>
                    <a:p>
                      <a:pPr algn="l" fontAlgn="ctr"/>
                      <a:r>
                        <a:rPr lang="zh-TW"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分煙施設購入（未確定案件見積依頼）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3289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初代写ルンですを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個探しています。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36960">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F-Daylight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のシャワーヘッドを探しています。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浴衣セット（浴衣＆帯）を探しています。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アパレル商品、雑貨品の特価品、在庫処分品を探しております。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長野県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6099">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古紙、機密書類、一般ごみ</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倉庫移転につき回収業者様を募集しております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10011"/>
                  </a:ext>
                </a:extLst>
              </a:tr>
              <a:tr h="36544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エアーテントの購入（未確定案件見積依頼）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ビオトープ紙​​・ファーストヴィンテージ（紙）・タント紙など長期の仕入先を募集しています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漆器、陶器、竹製品、ガラス製品などの製造者様を募集いたします。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4468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モールで販売可能な美容商材をお持ちのメーカー様、卸様、募集します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6099">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SUS304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板加工　レーザー印字銘板を製作ください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140973035"/>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12564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664345187"/>
              </p:ext>
            </p:extLst>
          </p:nvPr>
        </p:nvGraphicFramePr>
        <p:xfrm>
          <a:off x="116632" y="497501"/>
          <a:ext cx="6619973" cy="7470788"/>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3244">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災害対策用プライベートルームの購入（未確定案件見積依頼）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アライグマ捕獲用箱ワナ 一式の購入（未確定案件見積依頼）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新品のキャラクターぬいぐるみ</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おもちゃ</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ユーホーキャッチャー景品などの仕入先探しています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美容商材の仕入れ先様をさがしています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6099">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急募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王子タイムリー 紙おしぼり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DF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タイムリー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PREMIUM(N)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探しています／同等品不可</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鳥取県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キャスター用車軸　ブッシュ制作の依頼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日本産プレミアム米の卸・輸出向け仕入先募集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端末の外側に被せるような透明のカバー台座（アクリル）の設計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製造をお願いしたい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362005215"/>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大手メーカーのカップラーメン商材を探しています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379326156"/>
                  </a:ext>
                </a:extLst>
              </a:tr>
              <a:tr h="33696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弊社規格袋に後印刷してください。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3289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会員様限定の「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モール」で販売可能な商品を探しております。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3696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導電材を探しています。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キャビネット（事務用品）を探しています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10009"/>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ステンレス複合品へのレーザー加工依頼</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小ロット対応・関東圏</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輸出向けの商材を探しています。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6544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高齢者施設などの物件を探しています。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10012"/>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中古半導体設備を探しております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10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無停電装置のリースについて</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446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越境</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向け販売商品の募集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609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食品ロス削減の為に、賞味切迫品・在庫過剰品等を探しています。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140973035"/>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19687308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TotalTime>
  <Words>1890</Words>
  <Application>Microsoft Office PowerPoint</Application>
  <PresentationFormat>画面に合わせる (4:3)</PresentationFormat>
  <Paragraphs>396</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shimada</dc:creator>
  <cp:lastModifiedBy>西村　英幸</cp:lastModifiedBy>
  <cp:revision>500</cp:revision>
  <cp:lastPrinted>2025-02-17T01:57:18Z</cp:lastPrinted>
  <dcterms:created xsi:type="dcterms:W3CDTF">2017-08-14T00:47:01Z</dcterms:created>
  <dcterms:modified xsi:type="dcterms:W3CDTF">2025-06-30T01:12:03Z</dcterms:modified>
</cp:coreProperties>
</file>