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76" r:id="rId3"/>
    <p:sldId id="577" r:id="rId4"/>
    <p:sldId id="578" r:id="rId5"/>
    <p:sldId id="579" r:id="rId6"/>
    <p:sldId id="580" r:id="rId7"/>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660"/>
  </p:normalViewPr>
  <p:slideViewPr>
    <p:cSldViewPr>
      <p:cViewPr varScale="1">
        <p:scale>
          <a:sx n="82" d="100"/>
          <a:sy n="82" d="100"/>
        </p:scale>
        <p:origin x="3246" y="10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234168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194406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484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131265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2025/4/28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2493302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E0F6BE6-87D2-4809-AFFB-2E63FF180805}" type="datetimeFigureOut">
              <a:rPr kumimoji="1" lang="ja-JP" altLang="en-US" smtClean="0"/>
              <a:t>2025/4/28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62041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E0F6BE6-87D2-4809-AFFB-2E63FF180805}" type="datetimeFigureOut">
              <a:rPr kumimoji="1" lang="ja-JP" altLang="en-US" smtClean="0"/>
              <a:t>2025/4/28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29392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E0F6BE6-87D2-4809-AFFB-2E63FF180805}" type="datetimeFigureOut">
              <a:rPr kumimoji="1" lang="ja-JP" altLang="en-US" smtClean="0"/>
              <a:t>2025/4/28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212753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E0F6BE6-87D2-4809-AFFB-2E63FF180805}" type="datetimeFigureOut">
              <a:rPr kumimoji="1" lang="ja-JP" altLang="en-US" smtClean="0"/>
              <a:t>2025/4/28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488477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0F6BE6-87D2-4809-AFFB-2E63FF180805}" type="datetimeFigureOut">
              <a:rPr kumimoji="1" lang="ja-JP" altLang="en-US" smtClean="0"/>
              <a:t>2025/4/28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872381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0F6BE6-87D2-4809-AFFB-2E63FF180805}" type="datetimeFigureOut">
              <a:rPr kumimoji="1" lang="ja-JP" altLang="en-US" smtClean="0"/>
              <a:t>2025/4/28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337589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E0F6BE6-87D2-4809-AFFB-2E63FF180805}" type="datetimeFigureOut">
              <a:rPr kumimoji="1" lang="ja-JP" altLang="en-US" smtClean="0"/>
              <a:t>2025/4/28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50378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07" y="467544"/>
            <a:ext cx="4896545" cy="191831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5" name="テキスト ボックス 2"/>
          <p:cNvSpPr txBox="1">
            <a:spLocks noChangeArrowheads="1"/>
          </p:cNvSpPr>
          <p:nvPr/>
        </p:nvSpPr>
        <p:spPr bwMode="auto">
          <a:xfrm>
            <a:off x="4902176" y="860760"/>
            <a:ext cx="1908000" cy="398872"/>
          </a:xfrm>
          <a:prstGeom prst="rect">
            <a:avLst/>
          </a:prstGeom>
          <a:solidFill>
            <a:srgbClr val="0070C0"/>
          </a:solidFill>
          <a:ln w="9525" algn="ctr">
            <a:noFill/>
            <a:miter lim="800000"/>
            <a:headEnd/>
            <a:tailEnd/>
          </a:ln>
          <a:effectLst>
            <a:outerShdw blurRad="40000" dist="23000" dir="5400000" rotWithShape="0">
              <a:srgbClr val="000000">
                <a:alpha val="34999"/>
              </a:srgbClr>
            </a:outerShdw>
          </a:effectLst>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商工会議所</a:t>
            </a:r>
            <a:r>
              <a:rPr kumimoji="1" lang="ja-JP"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・商工会</a:t>
            </a:r>
            <a:endParaRPr kumimoji="1" lang="en-US" altLang="ja-JP"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会員</a:t>
            </a:r>
            <a:r>
              <a:rPr kumimoji="1" lang="ja-JP"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事業所</a:t>
            </a:r>
            <a:r>
              <a:rPr kumimoji="1" lang="zh-TW"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のみ利用</a:t>
            </a:r>
            <a:r>
              <a:rPr kumimoji="1" lang="ja-JP"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可能</a:t>
            </a:r>
            <a:endParaRPr kumimoji="1" lang="ja-JP" altLang="ja-JP" sz="11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30832" y="6839540"/>
            <a:ext cx="4870244" cy="7848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p>
        </p:txBody>
      </p:sp>
      <p:sp>
        <p:nvSpPr>
          <p:cNvPr id="7" name="正方形/長方形 6"/>
          <p:cNvSpPr/>
          <p:nvPr/>
        </p:nvSpPr>
        <p:spPr>
          <a:xfrm>
            <a:off x="4902176" y="39632"/>
            <a:ext cx="1908000" cy="829373"/>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無料の商談サイト</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ザ・商談モール</a:t>
            </a:r>
          </a:p>
        </p:txBody>
      </p:sp>
      <p:sp>
        <p:nvSpPr>
          <p:cNvPr id="11" name="テキスト ボックス 10"/>
          <p:cNvSpPr txBox="1"/>
          <p:nvPr/>
        </p:nvSpPr>
        <p:spPr>
          <a:xfrm>
            <a:off x="5013176" y="1342116"/>
            <a:ext cx="1844824" cy="1015663"/>
          </a:xfrm>
          <a:prstGeom prst="rect">
            <a:avLst/>
          </a:prstGeom>
          <a:noFill/>
        </p:spPr>
        <p:txBody>
          <a:bodyPr wrap="square" lIns="0" tIns="0" rIns="0" bIns="0" rtlCol="0">
            <a:spAutoFit/>
          </a:bodyPr>
          <a:lstStyle/>
          <a:p>
            <a:pPr lvl="0"/>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ザ・ビジネスモールユーザ間を</a:t>
            </a:r>
            <a:endParaRPr lang="en-US" altLang="ja-JP"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結ぶ商取引支援サービス。</a:t>
            </a:r>
            <a:endParaRPr lang="en-US" altLang="ja-JP"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提案から成約にいたるまで、</a:t>
            </a:r>
            <a:endParaRPr lang="en-US" altLang="ja-JP"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全て無料！インターネット上</a:t>
            </a:r>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取引先</a:t>
            </a:r>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探しで新規開拓</a:t>
            </a:r>
            <a:endParaRPr lang="ja-JP" altLang="ja-JP" sz="12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ザ・ビジネスモールのユーザー</a:t>
            </a:r>
            <a:r>
              <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があれば</a:t>
            </a:r>
            <a:endPar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提案可能。ユーザー</a:t>
            </a:r>
            <a:r>
              <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をお持ちでない方はザ・ビジネスモールサイトからご登録下さい</a:t>
            </a:r>
            <a:endPar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47" name="Picture 23" descr="ザ・ビジネスモール　商工会議所の商取引支援サイ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79" y="39632"/>
            <a:ext cx="4090701" cy="409071"/>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86607" y="2555776"/>
            <a:ext cx="6722005" cy="338554"/>
          </a:xfrm>
          <a:prstGeom prst="rect">
            <a:avLst/>
          </a:prstGeom>
          <a:solidFill>
            <a:srgbClr val="0070C0"/>
          </a:solidFill>
        </p:spPr>
        <p:txBody>
          <a:bodyPr wrap="square" rtlCol="0">
            <a:spAutoFit/>
          </a:bodyPr>
          <a:lstStyle/>
          <a:p>
            <a:pPr algn="ctr"/>
            <a:r>
              <a:rPr kumimoji="1"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いまが狙い目！ピックアップ</a:t>
            </a: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案件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933830507"/>
              </p:ext>
            </p:extLst>
          </p:nvPr>
        </p:nvGraphicFramePr>
        <p:xfrm>
          <a:off x="188640" y="2987824"/>
          <a:ext cx="6619972" cy="3631966"/>
        </p:xfrm>
        <a:graphic>
          <a:graphicData uri="http://schemas.openxmlformats.org/drawingml/2006/table">
            <a:tbl>
              <a:tblPr>
                <a:tableStyleId>{5C22544A-7EE6-4342-B048-85BDC9FD1C3A}</a:tableStyleId>
              </a:tblPr>
              <a:tblGrid>
                <a:gridCol w="5329635">
                  <a:extLst>
                    <a:ext uri="{9D8B030D-6E8A-4147-A177-3AD203B41FA5}">
                      <a16:colId xmlns:a16="http://schemas.microsoft.com/office/drawing/2014/main" val="20000"/>
                    </a:ext>
                  </a:extLst>
                </a:gridCol>
                <a:gridCol w="692995">
                  <a:extLst>
                    <a:ext uri="{9D8B030D-6E8A-4147-A177-3AD203B41FA5}">
                      <a16:colId xmlns:a16="http://schemas.microsoft.com/office/drawing/2014/main" val="20001"/>
                    </a:ext>
                  </a:extLst>
                </a:gridCol>
                <a:gridCol w="597342">
                  <a:extLst>
                    <a:ext uri="{9D8B030D-6E8A-4147-A177-3AD203B41FA5}">
                      <a16:colId xmlns:a16="http://schemas.microsoft.com/office/drawing/2014/main" val="20002"/>
                    </a:ext>
                  </a:extLst>
                </a:gridCol>
              </a:tblGrid>
              <a:tr h="257563">
                <a:tc>
                  <a:txBody>
                    <a:bodyPr/>
                    <a:lstStyle/>
                    <a:p>
                      <a:pPr algn="ctr" fontAlgn="ctr"/>
                      <a:r>
                        <a:rPr lang="ja-JP" altLang="en-US" sz="1100" b="0" i="0" u="none" strike="noStrike" dirty="0">
                          <a:effectLst/>
                          <a:latin typeface="ＭＳ Ｐゴシック"/>
                        </a:rPr>
                        <a:t>案件名</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100" b="0" i="0" u="none" strike="noStrike" dirty="0">
                          <a:solidFill>
                            <a:srgbClr val="000000"/>
                          </a:solidFill>
                          <a:effectLst/>
                          <a:latin typeface="ＭＳ Ｐゴシック"/>
                        </a:rPr>
                        <a:t>募集期限</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100" b="0" i="0" u="none" strike="noStrike" dirty="0">
                          <a:effectLst/>
                          <a:latin typeface="ＭＳ Ｐゴシック"/>
                        </a:rPr>
                        <a:t>買い手</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10000"/>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ネットショップやリアル店舗に卸せる小物家電（美容・キッチン・生活など）の定番商品を探しています。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34284">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と</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PB</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商品製作・原料提供を、仕入れ・加工対応出来る会社・団体・</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NPO</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法人様等を探しています。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62325906"/>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中華圏・東南アジア・南米諸国を初め、農産物原料・輸入／国産食材・ 原料等の取扱業者様を募集致します。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9924104"/>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会議に必要なお弁当の製造・配達</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95288260"/>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テンパックスガラス加工の依頼</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63255183"/>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オーガニック</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重ガーゼのベビータオルを</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製造いただける企業様探しています。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54826474"/>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水循環型手洗いスタンドの購入（未確定案件見積依頼）</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65852234"/>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学校給食センター給食用食器購入（ボール・角ランチ皿）（未確定案件見積依頼）</a:t>
                      </a:r>
                    </a:p>
                  </a:txBody>
                  <a:tcPr marL="9525" marR="9525" marT="9525" marB="0" anchor="ctr">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lnL w="12700" cmpd="sng">
                      <a:noFill/>
                    </a:lnL>
                    <a:lnR w="31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ノートパソコン等備品購入（未確定案件見積依頼）</a:t>
                      </a:r>
                    </a:p>
                  </a:txBody>
                  <a:tcPr marL="9525" marR="9525" marT="9525" marB="0" anchor="ctr">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lnL w="12700" cmpd="sng">
                      <a:noFill/>
                    </a:lnL>
                    <a:lnR w="31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区立学校用折りたたみ式テントの買入れ（未確定案件見積依頼）</a:t>
                      </a:r>
                    </a:p>
                  </a:txBody>
                  <a:tcPr marL="9525" marR="9525" marT="9525" marB="0" anchor="ctr">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lnL w="12700" cmpd="sng">
                      <a:noFill/>
                    </a:lnL>
                    <a:lnR w="31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pic>
        <p:nvPicPr>
          <p:cNvPr id="1048" name="Picture 24" descr="Z:\02_00_サイトデザイン\イラストお姉さん\108627.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900000" flipH="1">
            <a:off x="467463" y="2411893"/>
            <a:ext cx="525488" cy="554459"/>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Z:\02_00_サイトデザイン\イラストお姉さん\c083136.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07206" y="8203289"/>
            <a:ext cx="627057" cy="871530"/>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p:cNvSpPr txBox="1"/>
          <p:nvPr/>
        </p:nvSpPr>
        <p:spPr>
          <a:xfrm>
            <a:off x="4311112" y="7768161"/>
            <a:ext cx="2209622" cy="338554"/>
          </a:xfrm>
          <a:prstGeom prst="rect">
            <a:avLst/>
          </a:prstGeom>
          <a:noFill/>
        </p:spPr>
        <p:txBody>
          <a:bodyPr wrap="square" lIns="0" tIns="0" rIns="0" bIns="0"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各案件の詳細・最新の案件情報はサイトをチェック！</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右矢印 18"/>
          <p:cNvSpPr/>
          <p:nvPr/>
        </p:nvSpPr>
        <p:spPr>
          <a:xfrm>
            <a:off x="4902176" y="6832369"/>
            <a:ext cx="1870020" cy="974927"/>
          </a:xfrm>
          <a:prstGeom prst="rightArrow">
            <a:avLst>
              <a:gd name="adj1" fmla="val 75841"/>
              <a:gd name="adj2" fmla="val 32884"/>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まだまだあります！</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次ページの案件もチェック！</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260648" y="8203288"/>
            <a:ext cx="4293868" cy="307777"/>
          </a:xfrm>
          <a:prstGeom prst="rect">
            <a:avLst/>
          </a:prstGeom>
          <a:noFill/>
        </p:spPr>
        <p:txBody>
          <a:bodyPr wrap="non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または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https://www.b-mall.ne.jp/syodan/</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55"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0648" y="7624370"/>
            <a:ext cx="3906449" cy="6329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テキスト ボックス 20"/>
          <p:cNvSpPr txBox="1"/>
          <p:nvPr/>
        </p:nvSpPr>
        <p:spPr>
          <a:xfrm>
            <a:off x="1171718" y="7768161"/>
            <a:ext cx="1305165" cy="369332"/>
          </a:xfrm>
          <a:prstGeom prst="rect">
            <a:avLst/>
          </a:prstGeom>
          <a:noFill/>
        </p:spPr>
        <p:txBody>
          <a:bodyPr wrap="none" rtlCol="0">
            <a:spAutoFit/>
          </a:bodyPr>
          <a:lstStyle/>
          <a:p>
            <a:r>
              <a:rPr kumimoji="1" lang="ja-JP" altLang="en-US" dirty="0"/>
              <a:t>商談モール</a:t>
            </a:r>
          </a:p>
        </p:txBody>
      </p:sp>
      <p:pic>
        <p:nvPicPr>
          <p:cNvPr id="2" name="図 1"/>
          <p:cNvPicPr>
            <a:picLocks noChangeAspect="1"/>
          </p:cNvPicPr>
          <p:nvPr/>
        </p:nvPicPr>
        <p:blipFill>
          <a:blip r:embed="rId7"/>
          <a:stretch>
            <a:fillRect/>
          </a:stretch>
        </p:blipFill>
        <p:spPr>
          <a:xfrm>
            <a:off x="72000" y="8496000"/>
            <a:ext cx="6029325" cy="590550"/>
          </a:xfrm>
          <a:prstGeom prst="rect">
            <a:avLst/>
          </a:prstGeom>
        </p:spPr>
      </p:pic>
      <p:pic>
        <p:nvPicPr>
          <p:cNvPr id="3" name="図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54511" y="8441115"/>
            <a:ext cx="646814" cy="646814"/>
          </a:xfrm>
          <a:prstGeom prst="rect">
            <a:avLst/>
          </a:prstGeom>
        </p:spPr>
      </p:pic>
    </p:spTree>
    <p:extLst>
      <p:ext uri="{BB962C8B-B14F-4D97-AF65-F5344CB8AC3E}">
        <p14:creationId xmlns:p14="http://schemas.microsoft.com/office/powerpoint/2010/main" val="1197889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716730762"/>
              </p:ext>
            </p:extLst>
          </p:nvPr>
        </p:nvGraphicFramePr>
        <p:xfrm>
          <a:off x="116632" y="497504"/>
          <a:ext cx="6619973" cy="7458871"/>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90786">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49808">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記帳代行＆決算申告に関するお見積りのお願い</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2"/>
                  </a:ext>
                </a:extLst>
              </a:tr>
              <a:tr h="371315">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ナイロン紐の強化加工を探しています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71315">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ウィルス対策ソフトのライセンスを買いたいです。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71315">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倉庫の</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LED</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交換の依頼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7827956"/>
                  </a:ext>
                </a:extLst>
              </a:tr>
              <a:tr h="371315">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株式会社シロの商品を探しています。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3"/>
                  </a:ext>
                </a:extLst>
              </a:tr>
              <a:tr h="358608">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海外向け</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サイトにて販売するための商品を探しています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4"/>
                  </a:ext>
                </a:extLst>
              </a:tr>
              <a:tr h="359835">
                <a:tc>
                  <a:txBody>
                    <a:bodyPr/>
                    <a:lstStyle/>
                    <a:p>
                      <a:pPr algn="l"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TOTO</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製品を購入したい</a:t>
                      </a:r>
                    </a:p>
                  </a:txBody>
                  <a:tcPr marL="9525" marR="9525" marT="9525" marB="0" anchor="ctr"/>
                </a:tc>
                <a:tc>
                  <a:txBody>
                    <a:bodyPr/>
                    <a:lstStyle/>
                    <a:p>
                      <a:pPr algn="ct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4260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花粉症対策商品を探しています。</a:t>
                      </a:r>
                    </a:p>
                  </a:txBody>
                  <a:tcPr marL="9525" marR="9525" marT="9525" marB="0" anchor="ctr"/>
                </a:tc>
                <a:tc>
                  <a:txBody>
                    <a:bodyPr/>
                    <a:lstStyle/>
                    <a:p>
                      <a:pPr algn="ct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6"/>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ネットショップやリアル店舗に卸せる小物家電（美容・キッチン・生活など）の定番商品を探しています。</a:t>
                      </a:r>
                    </a:p>
                  </a:txBody>
                  <a:tcPr marL="9525" marR="9525" marT="9525" marB="0" anchor="ctr"/>
                </a:tc>
                <a:tc>
                  <a:txBody>
                    <a:bodyPr/>
                    <a:lstStyle/>
                    <a:p>
                      <a:pPr algn="ct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ヤーマンの商品（指定あり）を探しています。</a:t>
                      </a:r>
                    </a:p>
                  </a:txBody>
                  <a:tcPr marL="9525" marR="9525" marT="9525" marB="0" anchor="ctr"/>
                </a:tc>
                <a:tc>
                  <a:txBody>
                    <a:bodyPr/>
                    <a:lstStyle/>
                    <a:p>
                      <a:pPr algn="ct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58608">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と</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PB</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商品製作・原料提供を、仕入れ・加工対応出来る会社・団体・</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NPO</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法人様等を探しています。</a:t>
                      </a:r>
                    </a:p>
                  </a:txBody>
                  <a:tcPr marL="9525" marR="9525" marT="9525" marB="0" anchor="ctr"/>
                </a:tc>
                <a:tc>
                  <a:txBody>
                    <a:bodyPr/>
                    <a:lstStyle/>
                    <a:p>
                      <a:pPr algn="ct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9"/>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中華圏・東南アジア・南米諸国を初め、農産物原料・輸入／国産食材・ 原料等の取扱業者様を募集致します。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0"/>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日本製・日本有名メーカーの輸出商品</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食品</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特にお菓子、雑貨</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化粧品等、人気商品</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等を募集致します。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1"/>
                  </a:ext>
                </a:extLst>
              </a:tr>
              <a:tr h="35983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訳あり商品</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在庫品・廃番商品・賞味期間</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使用期限が短い、迫って物等</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を募集致します。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2"/>
                  </a:ext>
                </a:extLst>
              </a:tr>
              <a:tr h="37131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仕入れ先募集</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大手</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モールにて販売可能な様々な商品を募集いたします。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3"/>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着ぐるみの制作依頼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4"/>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会議に必要なお弁当の製造・配達</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5"/>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テンパックスガラス加工の依頼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3140973035"/>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マヌカハニーを探しています。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700586825"/>
                  </a:ext>
                </a:extLst>
              </a:tr>
              <a:tr h="3498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オーガニック</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重ガーゼのベビータオルを</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製造いただける企業様探しています。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894389398"/>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4039079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203420186"/>
              </p:ext>
            </p:extLst>
          </p:nvPr>
        </p:nvGraphicFramePr>
        <p:xfrm>
          <a:off x="116632" y="497504"/>
          <a:ext cx="6619973" cy="7458871"/>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90786">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498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水循環型手洗いスタンドの購入（未確定案件見積依頼）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2"/>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学校給食センター給食用食器購入（ボール・角ランチ皿）（未確定案件見積依頼）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ノートパソコン等備品購入（未確定案件見積依頼）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区立学校用折りたたみ式テントの買入れ（未確定案件見積依頼）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7827956"/>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アフリカ向けにニシン原料探しています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3"/>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アルミサッシ（スクラップ）を継続的に供給いただける仕入先を募集しています。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4"/>
                  </a:ext>
                </a:extLst>
              </a:tr>
              <a:tr h="35983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冷感</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UV</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フェイスカバー、</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UV</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カット手袋他日焼け対策グッズ、アイスリングを探しています。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大分県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4260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ネッククーラーを探しています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大分県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6"/>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抹茶ラテの缶ドリンクを</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PB</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商品で製造頂けるメーカー様を探しています。</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10,000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缶～</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北海道</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日本国産女性下着の製造先を探しています（</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生産依頼）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58608">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回使い切りフェムケア化粧水製造依頼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9"/>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再生</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PP</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POM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HDPE</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の</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OG</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など提案希望です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0"/>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ハンバーガーのバンズを作っていただけるところを探しています。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1"/>
                  </a:ext>
                </a:extLst>
              </a:tr>
              <a:tr h="35983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シンガポールのショップで販売する商品を探しています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2"/>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備蓄用飲料水（２Ｌ、５００ｍＬ）の購入（未確定案件見積依頼）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3"/>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粉ミルク・アレルギー対応粉ミルク・離乳食の購入（未確定案件見積依頼）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4"/>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アルファ化米（個食）の購入（未確定案件見積依頼）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5"/>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出光商会のデーツクラウンシリーズを探しています。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140973035"/>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顧問税理士の変更予定のため募集します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3700586825"/>
                  </a:ext>
                </a:extLst>
              </a:tr>
              <a:tr h="3498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雑貨全般（生活、インテリア、文具なども含む）を探しています。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894389398"/>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2108525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14648364"/>
              </p:ext>
            </p:extLst>
          </p:nvPr>
        </p:nvGraphicFramePr>
        <p:xfrm>
          <a:off x="116632" y="497504"/>
          <a:ext cx="6619973" cy="7458871"/>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90786">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498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ネットショップやリアル店舗に卸せる健康食品・化粧品などの定番商品を探しています。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2"/>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カメムシ対策グッズを探しています。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大分県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遮光カーテン　ほか</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件（未確定案件見積依頼）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お掃除・汚れ落としなどの消しゴムを製造できる先様を探しております。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7827956"/>
                  </a:ext>
                </a:extLst>
              </a:tr>
              <a:tr h="371315">
                <a:tc>
                  <a:txBody>
                    <a:bodyPr/>
                    <a:lstStyle/>
                    <a:p>
                      <a:pPr algn="l" fontAlgn="ctr"/>
                      <a:r>
                        <a:rPr lang="zh-TW"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災害用備蓄品購入（未確定案件見積依頼）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3"/>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大手</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サイトで販売可能な食品</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（簡単な</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も可）をご対応いただけるメーカー様や生産者様を募集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奈良県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4"/>
                  </a:ext>
                </a:extLst>
              </a:tr>
              <a:tr h="35983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東京都大田区周辺で倉庫を探しています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4260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防犯・防災（非常食等も含む）グッズを探しています。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6"/>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金庫の購入（未確定案件見積依頼）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ミーティング チェア他の購入（未確定案件見積依頼）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新規採用職員等貸与用防災服の購入（未確定案件見積依頼）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9"/>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デジタル教科書ライセンス購入（未確定案件見積依頼）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0"/>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ギヤオイルほか ６件 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1"/>
                  </a:ext>
                </a:extLst>
              </a:tr>
              <a:tr h="35983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職員用ノート型パーソナルコンピュータ購入 （未確定案件見積依頼）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2"/>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大手</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サイト向け、卸売り可能製品の提案を募集中！</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3"/>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デジタルカメラ用プリントパックの購入（未確定案件見積依頼）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4"/>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クラッカーの購入（未確定案件見積依頼）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5"/>
                  </a:ext>
                </a:extLst>
              </a:tr>
              <a:tr h="37131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DICKIES(</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ディッキーズ</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ワークショーツ ルーズフィット </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"42283"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仕入先を探しております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140973035"/>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東京エリアで無線機の取付作業</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700586825"/>
                  </a:ext>
                </a:extLst>
              </a:tr>
              <a:tr h="3498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災害時非常用備蓄消耗品購入（プライベートテント） （未確定案件見積依頼）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894389398"/>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611285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304494538"/>
              </p:ext>
            </p:extLst>
          </p:nvPr>
        </p:nvGraphicFramePr>
        <p:xfrm>
          <a:off x="116632" y="497504"/>
          <a:ext cx="6619973" cy="7461067"/>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90786">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498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台湾輸出用のベジタリアン向け商品を探しています。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青森県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2"/>
                  </a:ext>
                </a:extLst>
              </a:tr>
              <a:tr h="37131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仕入先募集</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中古</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DVD</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CD</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・ゲームソフトなどメディア商品の卸仕入れ先を探しています！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生活家電（小型）および生活用品の仕入れ先募集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福井県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愛知県犬山市行きトラック（スポット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急募）</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埼玉県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7827956"/>
                  </a:ext>
                </a:extLst>
              </a:tr>
              <a:tr h="37131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サイトで販売可能な商品を探しています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3"/>
                  </a:ext>
                </a:extLst>
              </a:tr>
              <a:tr h="358608">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点</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個のアルミ部品加工をお願いします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4"/>
                  </a:ext>
                </a:extLst>
              </a:tr>
              <a:tr h="35983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クッキー・ビスケットなどの焼き菓子</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製造の依頼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42609">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急募</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弁当容器中敷き透明シート（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12,000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枚／月）を探しています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鳥取県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6"/>
                  </a:ext>
                </a:extLst>
              </a:tr>
              <a:tr h="358608">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新規取引先募集</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メーカー様、卸様、商社様を探しています。国内</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モールでの販売商材（食品不可）</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スドージャム製品、その他ジャム製品を卸せる会社様募集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埼玉県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スタンド型アイロン台を設計から相談の上、作っていただけるところを探しております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福井県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9"/>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ぬいぐるみを元にパペット人形を製造してほしい</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0"/>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犬と人が食べれるジャーキーを探しています。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広島県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1"/>
                  </a:ext>
                </a:extLst>
              </a:tr>
              <a:tr h="35983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日本製爪切りを探しています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広島県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2"/>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歯ブラシセットを探しています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広島県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3"/>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仮撚りの、編み染検査後の編地購入希望</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石川県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4"/>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男性用ボクサーパンツの製造先を探しています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京都府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5"/>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ステンレス複合品へのレーザー加工依頼・小ロット対応・関東圏</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3140973035"/>
                  </a:ext>
                </a:extLst>
              </a:tr>
              <a:tr h="37131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中部・関西地域</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にて</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お墓じまい</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の後の</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散骨する</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仏壇じまい</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等、協力会社を、探しております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滋賀県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3700586825"/>
                  </a:ext>
                </a:extLst>
              </a:tr>
              <a:tr h="3498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国内のニット生産工場を探してます。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神奈川県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894389398"/>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1665265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30696382"/>
              </p:ext>
            </p:extLst>
          </p:nvPr>
        </p:nvGraphicFramePr>
        <p:xfrm>
          <a:off x="116632" y="497504"/>
          <a:ext cx="6619973" cy="7461067"/>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90786">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498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蓄光のマスターバッチ製造できるメーカー様を探しています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2"/>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プラスチック材料　</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PP</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PE</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ABS</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などの汎用樹脂材（リサイクル原材料）を探しています。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クラフト紙の印刷を依頼できる企業様を探しています。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合成皮革材料の仕入れ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7827956"/>
                  </a:ext>
                </a:extLst>
              </a:tr>
              <a:tr h="3713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世界にひとつの“着物ドレス”を一緒に形にしてくださる方を探しています。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奈良県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3"/>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弊社規格袋に後印刷してください。</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岐阜県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4"/>
                  </a:ext>
                </a:extLst>
              </a:tr>
              <a:tr h="35983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越境</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向け販売商品の募集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42609">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食品ロス削減の為に、賞味切迫品・在庫過剰品等を探しています。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青森県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6"/>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図書資料用</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IC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タグ、視聴覚資料用</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IC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タグの購入</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樹脂製品の組み立て装置の検討・見積り・製作をお願いします。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58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会員様限定の「</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モール」で販売可能な商品を探しております。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9"/>
                  </a:ext>
                </a:extLst>
              </a:tr>
              <a:tr h="358608">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10"/>
                  </a:ext>
                </a:extLst>
              </a:tr>
              <a:tr h="371315">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11"/>
                  </a:ext>
                </a:extLst>
              </a:tr>
              <a:tr h="359835">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12"/>
                  </a:ext>
                </a:extLst>
              </a:tr>
              <a:tr h="371315">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13"/>
                  </a:ext>
                </a:extLst>
              </a:tr>
              <a:tr h="371315">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14"/>
                  </a:ext>
                </a:extLst>
              </a:tr>
              <a:tr h="371315">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15"/>
                  </a:ext>
                </a:extLst>
              </a:tr>
              <a:tr h="371315">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3140973035"/>
                  </a:ext>
                </a:extLst>
              </a:tr>
              <a:tr h="371315">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3700586825"/>
                  </a:ext>
                </a:extLst>
              </a:tr>
              <a:tr h="349808">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val="1894389398"/>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7000433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2720</TotalTime>
  <Words>2906</Words>
  <Application>Microsoft Office PowerPoint</Application>
  <PresentationFormat>画面に合わせる (4:3)</PresentationFormat>
  <Paragraphs>577</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shimada</dc:creator>
  <cp:lastModifiedBy>西村　英幸</cp:lastModifiedBy>
  <cp:revision>490</cp:revision>
  <cp:lastPrinted>2025-02-17T01:57:18Z</cp:lastPrinted>
  <dcterms:created xsi:type="dcterms:W3CDTF">2017-08-14T00:47:01Z</dcterms:created>
  <dcterms:modified xsi:type="dcterms:W3CDTF">2025-04-28T01:34:45Z</dcterms:modified>
</cp:coreProperties>
</file>