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4" r:id="rId4"/>
    <p:sldId id="258" r:id="rId5"/>
    <p:sldId id="259" r:id="rId6"/>
    <p:sldId id="261" r:id="rId7"/>
    <p:sldId id="262" r:id="rId8"/>
    <p:sldId id="267" r:id="rId9"/>
    <p:sldId id="260" r:id="rId10"/>
    <p:sldId id="263" r:id="rId11"/>
    <p:sldId id="265" r:id="rId12"/>
    <p:sldId id="266" r:id="rId13"/>
    <p:sldId id="268" r:id="rId14"/>
    <p:sldId id="269" r:id="rId15"/>
  </p:sldIdLst>
  <p:sldSz cx="6858000" cy="9906000" type="A4"/>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43"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424" autoAdjust="0"/>
  </p:normalViewPr>
  <p:slideViewPr>
    <p:cSldViewPr snapToGrid="0" showGuides="1">
      <p:cViewPr varScale="1">
        <p:scale>
          <a:sx n="70" d="100"/>
          <a:sy n="70" d="100"/>
        </p:scale>
        <p:origin x="3240" y="78"/>
      </p:cViewPr>
      <p:guideLst>
        <p:guide orient="horz" pos="3143"/>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ja-JP" altLang="en-US"/>
              <a:t>マスター タイトルの書式設定</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8E31D3E-EC45-4802-A6FC-9842D914B429}" type="datetimeFigureOut">
              <a:rPr kumimoji="1" lang="ja-JP" altLang="en-US" smtClean="0"/>
              <a:t>2025/9/25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399EEDE-196A-4C88-9D27-EFBF8E1F3E09}" type="slidenum">
              <a:rPr kumimoji="1" lang="ja-JP" altLang="en-US" smtClean="0"/>
              <a:t>‹#›</a:t>
            </a:fld>
            <a:endParaRPr kumimoji="1" lang="ja-JP" altLang="en-US"/>
          </a:p>
        </p:txBody>
      </p:sp>
    </p:spTree>
    <p:extLst>
      <p:ext uri="{BB962C8B-B14F-4D97-AF65-F5344CB8AC3E}">
        <p14:creationId xmlns:p14="http://schemas.microsoft.com/office/powerpoint/2010/main" val="29933052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8E31D3E-EC45-4802-A6FC-9842D914B429}" type="datetimeFigureOut">
              <a:rPr kumimoji="1" lang="ja-JP" altLang="en-US" smtClean="0"/>
              <a:t>2025/9/25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399EEDE-196A-4C88-9D27-EFBF8E1F3E09}" type="slidenum">
              <a:rPr kumimoji="1" lang="ja-JP" altLang="en-US" smtClean="0"/>
              <a:t>‹#›</a:t>
            </a:fld>
            <a:endParaRPr kumimoji="1" lang="ja-JP" altLang="en-US"/>
          </a:p>
        </p:txBody>
      </p:sp>
    </p:spTree>
    <p:extLst>
      <p:ext uri="{BB962C8B-B14F-4D97-AF65-F5344CB8AC3E}">
        <p14:creationId xmlns:p14="http://schemas.microsoft.com/office/powerpoint/2010/main" val="3605726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8E31D3E-EC45-4802-A6FC-9842D914B429}" type="datetimeFigureOut">
              <a:rPr kumimoji="1" lang="ja-JP" altLang="en-US" smtClean="0"/>
              <a:t>2025/9/25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399EEDE-196A-4C88-9D27-EFBF8E1F3E09}" type="slidenum">
              <a:rPr kumimoji="1" lang="ja-JP" altLang="en-US" smtClean="0"/>
              <a:t>‹#›</a:t>
            </a:fld>
            <a:endParaRPr kumimoji="1" lang="ja-JP" altLang="en-US"/>
          </a:p>
        </p:txBody>
      </p:sp>
    </p:spTree>
    <p:extLst>
      <p:ext uri="{BB962C8B-B14F-4D97-AF65-F5344CB8AC3E}">
        <p14:creationId xmlns:p14="http://schemas.microsoft.com/office/powerpoint/2010/main" val="3896846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8E31D3E-EC45-4802-A6FC-9842D914B429}" type="datetimeFigureOut">
              <a:rPr kumimoji="1" lang="ja-JP" altLang="en-US" smtClean="0"/>
              <a:t>2025/9/25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399EEDE-196A-4C88-9D27-EFBF8E1F3E09}" type="slidenum">
              <a:rPr kumimoji="1" lang="ja-JP" altLang="en-US" smtClean="0"/>
              <a:t>‹#›</a:t>
            </a:fld>
            <a:endParaRPr kumimoji="1" lang="ja-JP" altLang="en-US"/>
          </a:p>
        </p:txBody>
      </p:sp>
    </p:spTree>
    <p:extLst>
      <p:ext uri="{BB962C8B-B14F-4D97-AF65-F5344CB8AC3E}">
        <p14:creationId xmlns:p14="http://schemas.microsoft.com/office/powerpoint/2010/main" val="33403658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8E31D3E-EC45-4802-A6FC-9842D914B429}" type="datetimeFigureOut">
              <a:rPr kumimoji="1" lang="ja-JP" altLang="en-US" smtClean="0"/>
              <a:t>2025/9/25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399EEDE-196A-4C88-9D27-EFBF8E1F3E09}" type="slidenum">
              <a:rPr kumimoji="1" lang="ja-JP" altLang="en-US" smtClean="0"/>
              <a:t>‹#›</a:t>
            </a:fld>
            <a:endParaRPr kumimoji="1" lang="ja-JP" altLang="en-US"/>
          </a:p>
        </p:txBody>
      </p:sp>
    </p:spTree>
    <p:extLst>
      <p:ext uri="{BB962C8B-B14F-4D97-AF65-F5344CB8AC3E}">
        <p14:creationId xmlns:p14="http://schemas.microsoft.com/office/powerpoint/2010/main" val="6280569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8E31D3E-EC45-4802-A6FC-9842D914B429}" type="datetimeFigureOut">
              <a:rPr kumimoji="1" lang="ja-JP" altLang="en-US" smtClean="0"/>
              <a:t>2025/9/25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399EEDE-196A-4C88-9D27-EFBF8E1F3E09}" type="slidenum">
              <a:rPr kumimoji="1" lang="ja-JP" altLang="en-US" smtClean="0"/>
              <a:t>‹#›</a:t>
            </a:fld>
            <a:endParaRPr kumimoji="1" lang="ja-JP" altLang="en-US"/>
          </a:p>
        </p:txBody>
      </p:sp>
    </p:spTree>
    <p:extLst>
      <p:ext uri="{BB962C8B-B14F-4D97-AF65-F5344CB8AC3E}">
        <p14:creationId xmlns:p14="http://schemas.microsoft.com/office/powerpoint/2010/main" val="1210750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4" name="Content Placeholder 3"/>
          <p:cNvSpPr>
            <a:spLocks noGrp="1"/>
          </p:cNvSpPr>
          <p:nvPr>
            <p:ph sz="half" idx="2"/>
          </p:nvPr>
        </p:nvSpPr>
        <p:spPr>
          <a:xfrm>
            <a:off x="472381" y="3618442"/>
            <a:ext cx="2901255"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6" name="Content Placeholder 5"/>
          <p:cNvSpPr>
            <a:spLocks noGrp="1"/>
          </p:cNvSpPr>
          <p:nvPr>
            <p:ph sz="quarter" idx="4"/>
          </p:nvPr>
        </p:nvSpPr>
        <p:spPr>
          <a:xfrm>
            <a:off x="3471863" y="3618442"/>
            <a:ext cx="2915543"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E8E31D3E-EC45-4802-A6FC-9842D914B429}" type="datetimeFigureOut">
              <a:rPr kumimoji="1" lang="ja-JP" altLang="en-US" smtClean="0"/>
              <a:t>2025/9/25</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399EEDE-196A-4C88-9D27-EFBF8E1F3E09}" type="slidenum">
              <a:rPr kumimoji="1" lang="ja-JP" altLang="en-US" smtClean="0"/>
              <a:t>‹#›</a:t>
            </a:fld>
            <a:endParaRPr kumimoji="1" lang="ja-JP" altLang="en-US"/>
          </a:p>
        </p:txBody>
      </p:sp>
    </p:spTree>
    <p:extLst>
      <p:ext uri="{BB962C8B-B14F-4D97-AF65-F5344CB8AC3E}">
        <p14:creationId xmlns:p14="http://schemas.microsoft.com/office/powerpoint/2010/main" val="2359777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8E31D3E-EC45-4802-A6FC-9842D914B429}" type="datetimeFigureOut">
              <a:rPr kumimoji="1" lang="ja-JP" altLang="en-US" smtClean="0"/>
              <a:t>2025/9/25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399EEDE-196A-4C88-9D27-EFBF8E1F3E09}" type="slidenum">
              <a:rPr kumimoji="1" lang="ja-JP" altLang="en-US" smtClean="0"/>
              <a:t>‹#›</a:t>
            </a:fld>
            <a:endParaRPr kumimoji="1" lang="ja-JP" altLang="en-US"/>
          </a:p>
        </p:txBody>
      </p:sp>
    </p:spTree>
    <p:extLst>
      <p:ext uri="{BB962C8B-B14F-4D97-AF65-F5344CB8AC3E}">
        <p14:creationId xmlns:p14="http://schemas.microsoft.com/office/powerpoint/2010/main" val="1328998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E31D3E-EC45-4802-A6FC-9842D914B429}" type="datetimeFigureOut">
              <a:rPr kumimoji="1" lang="ja-JP" altLang="en-US" smtClean="0"/>
              <a:t>2025/9/25</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399EEDE-196A-4C88-9D27-EFBF8E1F3E09}" type="slidenum">
              <a:rPr kumimoji="1" lang="ja-JP" altLang="en-US" smtClean="0"/>
              <a:t>‹#›</a:t>
            </a:fld>
            <a:endParaRPr kumimoji="1" lang="ja-JP" altLang="en-US"/>
          </a:p>
        </p:txBody>
      </p:sp>
    </p:spTree>
    <p:extLst>
      <p:ext uri="{BB962C8B-B14F-4D97-AF65-F5344CB8AC3E}">
        <p14:creationId xmlns:p14="http://schemas.microsoft.com/office/powerpoint/2010/main" val="30695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8E31D3E-EC45-4802-A6FC-9842D914B429}" type="datetimeFigureOut">
              <a:rPr kumimoji="1" lang="ja-JP" altLang="en-US" smtClean="0"/>
              <a:t>2025/9/25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399EEDE-196A-4C88-9D27-EFBF8E1F3E09}" type="slidenum">
              <a:rPr kumimoji="1" lang="ja-JP" altLang="en-US" smtClean="0"/>
              <a:t>‹#›</a:t>
            </a:fld>
            <a:endParaRPr kumimoji="1" lang="ja-JP" altLang="en-US"/>
          </a:p>
        </p:txBody>
      </p:sp>
    </p:spTree>
    <p:extLst>
      <p:ext uri="{BB962C8B-B14F-4D97-AF65-F5344CB8AC3E}">
        <p14:creationId xmlns:p14="http://schemas.microsoft.com/office/powerpoint/2010/main" val="1368998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8E31D3E-EC45-4802-A6FC-9842D914B429}" type="datetimeFigureOut">
              <a:rPr kumimoji="1" lang="ja-JP" altLang="en-US" smtClean="0"/>
              <a:t>2025/9/25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399EEDE-196A-4C88-9D27-EFBF8E1F3E09}" type="slidenum">
              <a:rPr kumimoji="1" lang="ja-JP" altLang="en-US" smtClean="0"/>
              <a:t>‹#›</a:t>
            </a:fld>
            <a:endParaRPr kumimoji="1" lang="ja-JP" altLang="en-US"/>
          </a:p>
        </p:txBody>
      </p:sp>
    </p:spTree>
    <p:extLst>
      <p:ext uri="{BB962C8B-B14F-4D97-AF65-F5344CB8AC3E}">
        <p14:creationId xmlns:p14="http://schemas.microsoft.com/office/powerpoint/2010/main" val="748831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82000"/>
                  </a:schemeClr>
                </a:solidFill>
              </a:defRPr>
            </a:lvl1pPr>
          </a:lstStyle>
          <a:p>
            <a:fld id="{E8E31D3E-EC45-4802-A6FC-9842D914B429}" type="datetimeFigureOut">
              <a:rPr kumimoji="1" lang="ja-JP" altLang="en-US" smtClean="0"/>
              <a:t>2025/9/25</a:t>
            </a:fld>
            <a:endParaRPr kumimoji="1" lang="ja-JP" alt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82000"/>
                  </a:schemeClr>
                </a:solidFill>
              </a:defRPr>
            </a:lvl1pPr>
          </a:lstStyle>
          <a:p>
            <a:fld id="{0399EEDE-196A-4C88-9D27-EFBF8E1F3E09}" type="slidenum">
              <a:rPr kumimoji="1" lang="ja-JP" altLang="en-US" smtClean="0"/>
              <a:t>‹#›</a:t>
            </a:fld>
            <a:endParaRPr kumimoji="1" lang="ja-JP" altLang="en-US"/>
          </a:p>
        </p:txBody>
      </p:sp>
    </p:spTree>
    <p:extLst>
      <p:ext uri="{BB962C8B-B14F-4D97-AF65-F5344CB8AC3E}">
        <p14:creationId xmlns:p14="http://schemas.microsoft.com/office/powerpoint/2010/main" val="83331646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BBDC3E-95D3-2514-5D6E-1FDCBFD16BA9}"/>
              </a:ext>
            </a:extLst>
          </p:cNvPr>
          <p:cNvSpPr>
            <a:spLocks noGrp="1"/>
          </p:cNvSpPr>
          <p:nvPr>
            <p:ph type="ctrTitle"/>
          </p:nvPr>
        </p:nvSpPr>
        <p:spPr>
          <a:xfrm>
            <a:off x="514350" y="2661313"/>
            <a:ext cx="5829300" cy="3089589"/>
          </a:xfrm>
        </p:spPr>
        <p:txBody>
          <a:bodyPr>
            <a:noAutofit/>
          </a:bodyPr>
          <a:lstStyle/>
          <a:p>
            <a:r>
              <a:rPr lang="ja-JP" altLang="en-US" sz="3200" b="1" dirty="0">
                <a:latin typeface="メイリオ" panose="020B0604030504040204" pitchFamily="50" charset="-128"/>
                <a:ea typeface="メイリオ" panose="020B0604030504040204" pitchFamily="50" charset="-128"/>
              </a:rPr>
              <a:t>会議室案内サイネージ・</a:t>
            </a:r>
            <a:br>
              <a:rPr lang="en-US" altLang="ja-JP" sz="3200" b="1" dirty="0">
                <a:latin typeface="メイリオ" panose="020B0604030504040204" pitchFamily="50" charset="-128"/>
                <a:ea typeface="メイリオ" panose="020B0604030504040204" pitchFamily="50" charset="-128"/>
              </a:rPr>
            </a:br>
            <a:r>
              <a:rPr lang="en-US" altLang="ja-JP" sz="3200" b="1" dirty="0">
                <a:latin typeface="メイリオ" panose="020B0604030504040204" pitchFamily="50" charset="-128"/>
                <a:ea typeface="メイリオ" panose="020B0604030504040204" pitchFamily="50" charset="-128"/>
              </a:rPr>
              <a:t>BM</a:t>
            </a:r>
            <a:r>
              <a:rPr lang="ja-JP" altLang="en-US" sz="3200" b="1" dirty="0">
                <a:latin typeface="メイリオ" panose="020B0604030504040204" pitchFamily="50" charset="-128"/>
                <a:ea typeface="メイリオ" panose="020B0604030504040204" pitchFamily="50" charset="-128"/>
              </a:rPr>
              <a:t>今週の買いたい案件表示用</a:t>
            </a:r>
            <a:r>
              <a:rPr lang="en-US" altLang="ja-JP" sz="3200" b="1" dirty="0">
                <a:latin typeface="メイリオ" panose="020B0604030504040204" pitchFamily="50" charset="-128"/>
                <a:ea typeface="メイリオ" panose="020B0604030504040204" pitchFamily="50" charset="-128"/>
              </a:rPr>
              <a:t>Google Apps Script(=GAS)</a:t>
            </a:r>
            <a:r>
              <a:rPr lang="ja-JP" altLang="en-US" sz="3200" b="1" dirty="0">
                <a:latin typeface="メイリオ" panose="020B0604030504040204" pitchFamily="50" charset="-128"/>
                <a:ea typeface="メイリオ" panose="020B0604030504040204" pitchFamily="50" charset="-128"/>
              </a:rPr>
              <a:t>設置</a:t>
            </a:r>
            <a:br>
              <a:rPr lang="en-US" altLang="ja-JP" sz="3200" b="1" dirty="0">
                <a:latin typeface="メイリオ" panose="020B0604030504040204" pitchFamily="50" charset="-128"/>
                <a:ea typeface="メイリオ" panose="020B0604030504040204" pitchFamily="50" charset="-128"/>
              </a:rPr>
            </a:br>
            <a:r>
              <a:rPr lang="ja-JP" altLang="en-US" sz="3200" b="1" dirty="0">
                <a:latin typeface="メイリオ" panose="020B0604030504040204" pitchFamily="50" charset="-128"/>
                <a:ea typeface="メイリオ" panose="020B0604030504040204" pitchFamily="50" charset="-128"/>
              </a:rPr>
              <a:t>マニュアル</a:t>
            </a:r>
            <a:br>
              <a:rPr lang="en-US" altLang="ja-JP" sz="3200" b="1" dirty="0">
                <a:latin typeface="メイリオ" panose="020B0604030504040204" pitchFamily="50" charset="-128"/>
                <a:ea typeface="メイリオ" panose="020B0604030504040204" pitchFamily="50" charset="-128"/>
              </a:rPr>
            </a:br>
            <a:br>
              <a:rPr lang="en-US" altLang="ja-JP" sz="3200" b="1" dirty="0">
                <a:latin typeface="メイリオ" panose="020B0604030504040204" pitchFamily="50" charset="-128"/>
                <a:ea typeface="メイリオ" panose="020B0604030504040204" pitchFamily="50" charset="-128"/>
              </a:rPr>
            </a:br>
            <a:r>
              <a:rPr lang="en-US" altLang="ja-JP" sz="3200" b="1" dirty="0">
                <a:latin typeface="メイリオ" panose="020B0604030504040204" pitchFamily="50" charset="-128"/>
                <a:ea typeface="メイリオ" panose="020B0604030504040204" pitchFamily="50" charset="-128"/>
              </a:rPr>
              <a:t>※</a:t>
            </a:r>
            <a:r>
              <a:rPr lang="ja-JP" altLang="en-US" sz="3200" b="1" dirty="0">
                <a:latin typeface="メイリオ" panose="020B0604030504040204" pitchFamily="50" charset="-128"/>
                <a:ea typeface="メイリオ" panose="020B0604030504040204" pitchFamily="50" charset="-128"/>
              </a:rPr>
              <a:t>縦横両対応</a:t>
            </a:r>
          </a:p>
        </p:txBody>
      </p:sp>
      <p:sp>
        <p:nvSpPr>
          <p:cNvPr id="3" name="字幕 2">
            <a:extLst>
              <a:ext uri="{FF2B5EF4-FFF2-40B4-BE49-F238E27FC236}">
                <a16:creationId xmlns:a16="http://schemas.microsoft.com/office/drawing/2014/main" id="{6117F705-CCB2-D052-4F94-7E327676588E}"/>
              </a:ext>
            </a:extLst>
          </p:cNvPr>
          <p:cNvSpPr>
            <a:spLocks noGrp="1"/>
          </p:cNvSpPr>
          <p:nvPr>
            <p:ph type="subTitle" idx="1"/>
          </p:nvPr>
        </p:nvSpPr>
        <p:spPr>
          <a:xfrm>
            <a:off x="3261815" y="8820449"/>
            <a:ext cx="3081835" cy="623801"/>
          </a:xfrm>
        </p:spPr>
        <p:txBody>
          <a:bodyPr>
            <a:normAutofit/>
          </a:bodyPr>
          <a:lstStyle/>
          <a:p>
            <a:pPr algn="r"/>
            <a:r>
              <a:rPr kumimoji="1" lang="ja-JP" altLang="en-US" sz="2000" dirty="0">
                <a:latin typeface="メイリオ" panose="020B0604030504040204" pitchFamily="50" charset="-128"/>
                <a:ea typeface="メイリオ" panose="020B0604030504040204" pitchFamily="50" charset="-128"/>
              </a:rPr>
              <a:t>佐倉商工会議所　三谷</a:t>
            </a:r>
            <a:endParaRPr kumimoji="1" lang="en-US" altLang="ja-JP" sz="2000" dirty="0">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9D94C358-9251-0E40-BEA0-1BBEB4622910}"/>
              </a:ext>
            </a:extLst>
          </p:cNvPr>
          <p:cNvSpPr txBox="1"/>
          <p:nvPr/>
        </p:nvSpPr>
        <p:spPr>
          <a:xfrm>
            <a:off x="3357349" y="7478974"/>
            <a:ext cx="3081835" cy="646331"/>
          </a:xfrm>
          <a:prstGeom prst="rect">
            <a:avLst/>
          </a:prstGeom>
          <a:noFill/>
        </p:spPr>
        <p:txBody>
          <a:bodyPr wrap="square" rtlCol="0">
            <a:spAutoFit/>
          </a:bodyPr>
          <a:lstStyle/>
          <a:p>
            <a:pPr algn="r"/>
            <a:r>
              <a:rPr kumimoji="1" lang="en-US" altLang="ja-JP" dirty="0">
                <a:latin typeface="メイリオ" panose="020B0604030504040204" pitchFamily="50" charset="-128"/>
                <a:ea typeface="メイリオ" panose="020B0604030504040204" pitchFamily="50" charset="-128"/>
              </a:rPr>
              <a:t>2025.09.17</a:t>
            </a:r>
            <a:r>
              <a:rPr kumimoji="1" lang="ja-JP" altLang="en-US" dirty="0">
                <a:latin typeface="メイリオ" panose="020B0604030504040204" pitchFamily="50" charset="-128"/>
                <a:ea typeface="メイリオ" panose="020B0604030504040204" pitchFamily="50" charset="-128"/>
              </a:rPr>
              <a:t>初版</a:t>
            </a:r>
            <a:br>
              <a:rPr kumimoji="1" lang="en-US" altLang="ja-JP" dirty="0">
                <a:latin typeface="メイリオ" panose="020B0604030504040204" pitchFamily="50" charset="-128"/>
                <a:ea typeface="メイリオ" panose="020B0604030504040204" pitchFamily="50" charset="-128"/>
              </a:rPr>
            </a:br>
            <a:r>
              <a:rPr kumimoji="1" lang="en-US" altLang="ja-JP" dirty="0">
                <a:latin typeface="メイリオ" panose="020B0604030504040204" pitchFamily="50" charset="-128"/>
                <a:ea typeface="メイリオ" panose="020B0604030504040204" pitchFamily="50" charset="-128"/>
              </a:rPr>
              <a:t>2025.09.25</a:t>
            </a:r>
            <a:r>
              <a:rPr kumimoji="1" lang="ja-JP" altLang="en-US" dirty="0">
                <a:latin typeface="メイリオ" panose="020B0604030504040204" pitchFamily="50" charset="-128"/>
                <a:ea typeface="メイリオ" panose="020B0604030504040204" pitchFamily="50" charset="-128"/>
              </a:rPr>
              <a:t>バグ修正版</a:t>
            </a:r>
          </a:p>
        </p:txBody>
      </p:sp>
    </p:spTree>
    <p:extLst>
      <p:ext uri="{BB962C8B-B14F-4D97-AF65-F5344CB8AC3E}">
        <p14:creationId xmlns:p14="http://schemas.microsoft.com/office/powerpoint/2010/main" val="1308905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967C21B-12D5-A03A-50F7-745C7A1F4629}"/>
              </a:ext>
            </a:extLst>
          </p:cNvPr>
          <p:cNvSpPr>
            <a:spLocks noGrp="1"/>
          </p:cNvSpPr>
          <p:nvPr>
            <p:ph type="title"/>
          </p:nvPr>
        </p:nvSpPr>
        <p:spPr>
          <a:xfrm>
            <a:off x="471488" y="527405"/>
            <a:ext cx="5915025" cy="782780"/>
          </a:xfrm>
        </p:spPr>
        <p:txBody>
          <a:bodyPr/>
          <a:lstStyle/>
          <a:p>
            <a:r>
              <a:rPr kumimoji="1" lang="ja-JP" altLang="en-US" dirty="0">
                <a:latin typeface="メイリオ" panose="020B0604030504040204" pitchFamily="50" charset="-128"/>
                <a:ea typeface="メイリオ" panose="020B0604030504040204" pitchFamily="50" charset="-128"/>
              </a:rPr>
              <a:t>最終確認</a:t>
            </a:r>
          </a:p>
        </p:txBody>
      </p:sp>
      <p:sp>
        <p:nvSpPr>
          <p:cNvPr id="3" name="コンテンツ プレースホルダー 2">
            <a:extLst>
              <a:ext uri="{FF2B5EF4-FFF2-40B4-BE49-F238E27FC236}">
                <a16:creationId xmlns:a16="http://schemas.microsoft.com/office/drawing/2014/main" id="{0243470F-B100-4E59-F7D0-DB83F0FA7ED7}"/>
              </a:ext>
            </a:extLst>
          </p:cNvPr>
          <p:cNvSpPr>
            <a:spLocks noGrp="1"/>
          </p:cNvSpPr>
          <p:nvPr>
            <p:ph idx="1"/>
          </p:nvPr>
        </p:nvSpPr>
        <p:spPr>
          <a:xfrm>
            <a:off x="471488" y="1132765"/>
            <a:ext cx="5915025" cy="8052179"/>
          </a:xfrm>
        </p:spPr>
        <p:txBody>
          <a:bodyPr>
            <a:normAutofit/>
          </a:bodyPr>
          <a:lstStyle/>
          <a:p>
            <a:pPr marL="0" indent="0">
              <a:buNone/>
            </a:pPr>
            <a:r>
              <a:rPr lang="ja-JP" altLang="en-US" sz="2200" b="1" dirty="0">
                <a:latin typeface="メイリオ" panose="020B0604030504040204" pitchFamily="50" charset="-128"/>
                <a:ea typeface="メイリオ" panose="020B0604030504040204" pitchFamily="50" charset="-128"/>
              </a:rPr>
              <a:t>◆</a:t>
            </a:r>
            <a:r>
              <a:rPr lang="en-US" altLang="ja-JP" sz="2200" b="1" dirty="0">
                <a:latin typeface="メイリオ" panose="020B0604030504040204" pitchFamily="50" charset="-128"/>
                <a:ea typeface="メイリオ" panose="020B0604030504040204" pitchFamily="50" charset="-128"/>
              </a:rPr>
              <a:t>【</a:t>
            </a:r>
            <a:r>
              <a:rPr lang="ja-JP" altLang="en-US" sz="2200" b="1" dirty="0">
                <a:latin typeface="メイリオ" panose="020B0604030504040204" pitchFamily="50" charset="-128"/>
                <a:ea typeface="メイリオ" panose="020B0604030504040204" pitchFamily="50" charset="-128"/>
              </a:rPr>
              <a:t>最重要</a:t>
            </a:r>
            <a:r>
              <a:rPr lang="en-US" altLang="ja-JP" sz="2200" b="1" dirty="0">
                <a:latin typeface="メイリオ" panose="020B0604030504040204" pitchFamily="50" charset="-128"/>
                <a:ea typeface="メイリオ" panose="020B0604030504040204" pitchFamily="50" charset="-128"/>
              </a:rPr>
              <a:t>】</a:t>
            </a:r>
            <a:r>
              <a:rPr lang="ja-JP" altLang="en-US" sz="2200" b="1" dirty="0">
                <a:latin typeface="メイリオ" panose="020B0604030504040204" pitchFamily="50" charset="-128"/>
                <a:ea typeface="メイリオ" panose="020B0604030504040204" pitchFamily="50" charset="-128"/>
              </a:rPr>
              <a:t>カレンダーの共有設定を確認</a:t>
            </a:r>
          </a:p>
          <a:p>
            <a:r>
              <a:rPr lang="ja-JP" altLang="en-US" sz="1500" b="1" dirty="0">
                <a:latin typeface="メイリオ" panose="020B0604030504040204" pitchFamily="50" charset="-128"/>
                <a:ea typeface="メイリオ" panose="020B0604030504040204" pitchFamily="50" charset="-128"/>
              </a:rPr>
              <a:t>すべてのカレンダー</a:t>
            </a:r>
            <a:r>
              <a:rPr lang="ja-JP" altLang="en-US" sz="1500" dirty="0">
                <a:latin typeface="メイリオ" panose="020B0604030504040204" pitchFamily="50" charset="-128"/>
                <a:ea typeface="メイリオ" panose="020B0604030504040204" pitchFamily="50" charset="-128"/>
              </a:rPr>
              <a:t>について、このスクリプトを使っている</a:t>
            </a:r>
            <a:r>
              <a:rPr lang="ja-JP" altLang="en-US" sz="1500" b="1" dirty="0">
                <a:latin typeface="メイリオ" panose="020B0604030504040204" pitchFamily="50" charset="-128"/>
                <a:ea typeface="メイリオ" panose="020B0604030504040204" pitchFamily="50" charset="-128"/>
              </a:rPr>
              <a:t>あなたの</a:t>
            </a:r>
            <a:r>
              <a:rPr lang="en-US" altLang="ja-JP" sz="1500" b="1" dirty="0">
                <a:latin typeface="メイリオ" panose="020B0604030504040204" pitchFamily="50" charset="-128"/>
                <a:ea typeface="メイリオ" panose="020B0604030504040204" pitchFamily="50" charset="-128"/>
              </a:rPr>
              <a:t>Google</a:t>
            </a:r>
            <a:r>
              <a:rPr lang="ja-JP" altLang="en-US" sz="1500" b="1" dirty="0">
                <a:latin typeface="メイリオ" panose="020B0604030504040204" pitchFamily="50" charset="-128"/>
                <a:ea typeface="メイリオ" panose="020B0604030504040204" pitchFamily="50" charset="-128"/>
              </a:rPr>
              <a:t>アカウント（メールアドレス）に、カレンダーを閲覧する権限</a:t>
            </a:r>
            <a:r>
              <a:rPr lang="ja-JP" altLang="en-US" sz="1500" dirty="0">
                <a:latin typeface="メイリオ" panose="020B0604030504040204" pitchFamily="50" charset="-128"/>
                <a:ea typeface="メイリオ" panose="020B0604030504040204" pitchFamily="50" charset="-128"/>
              </a:rPr>
              <a:t>があるか確認してください。</a:t>
            </a:r>
          </a:p>
          <a:p>
            <a:r>
              <a:rPr lang="en-US" altLang="ja-JP" sz="1500" dirty="0">
                <a:latin typeface="メイリオ" panose="020B0604030504040204" pitchFamily="50" charset="-128"/>
                <a:ea typeface="メイリオ" panose="020B0604030504040204" pitchFamily="50" charset="-128"/>
              </a:rPr>
              <a:t>Google</a:t>
            </a:r>
            <a:r>
              <a:rPr lang="ja-JP" altLang="en-US" sz="1500" dirty="0">
                <a:latin typeface="メイリオ" panose="020B0604030504040204" pitchFamily="50" charset="-128"/>
                <a:ea typeface="メイリオ" panose="020B0604030504040204" pitchFamily="50" charset="-128"/>
              </a:rPr>
              <a:t>カレンダーを開き、各カレンダーの「設定と共有」を開きます。</a:t>
            </a:r>
          </a:p>
          <a:p>
            <a:r>
              <a:rPr lang="ja-JP" altLang="en-US" sz="1500" dirty="0">
                <a:latin typeface="メイリオ" panose="020B0604030504040204" pitchFamily="50" charset="-128"/>
                <a:ea typeface="メイリオ" panose="020B0604030504040204" pitchFamily="50" charset="-128"/>
              </a:rPr>
              <a:t>「特定のユーザーまたはグループと共有」に</a:t>
            </a:r>
            <a:r>
              <a:rPr lang="ja-JP" altLang="en-US" sz="1500" b="1" dirty="0">
                <a:latin typeface="メイリオ" panose="020B0604030504040204" pitchFamily="50" charset="-128"/>
                <a:ea typeface="メイリオ" panose="020B0604030504040204" pitchFamily="50" charset="-128"/>
              </a:rPr>
              <a:t>あなたのメールアドレスを追加</a:t>
            </a:r>
            <a:r>
              <a:rPr lang="ja-JP" altLang="en-US" sz="1500" dirty="0">
                <a:latin typeface="メイリオ" panose="020B0604030504040204" pitchFamily="50" charset="-128"/>
                <a:ea typeface="メイリオ" panose="020B0604030504040204" pitchFamily="50" charset="-128"/>
              </a:rPr>
              <a:t>し、権限を「</a:t>
            </a:r>
            <a:r>
              <a:rPr lang="ja-JP" altLang="en-US" sz="1500" b="1" dirty="0">
                <a:latin typeface="メイリオ" panose="020B0604030504040204" pitchFamily="50" charset="-128"/>
                <a:ea typeface="メイリオ" panose="020B0604030504040204" pitchFamily="50" charset="-128"/>
              </a:rPr>
              <a:t>予定の表示（すべての予定の詳細）</a:t>
            </a:r>
            <a:r>
              <a:rPr lang="ja-JP" altLang="en-US" sz="1500" dirty="0">
                <a:latin typeface="メイリオ" panose="020B0604030504040204" pitchFamily="50" charset="-128"/>
                <a:ea typeface="メイリオ" panose="020B0604030504040204" pitchFamily="50" charset="-128"/>
              </a:rPr>
              <a:t>」以上に設定します。</a:t>
            </a:r>
          </a:p>
          <a:p>
            <a:pPr marL="0" indent="0">
              <a:buNone/>
            </a:pPr>
            <a:endParaRPr lang="en-US" altLang="ja-JP" b="1" dirty="0">
              <a:latin typeface="メイリオ" panose="020B0604030504040204" pitchFamily="50" charset="-128"/>
              <a:ea typeface="メイリオ" panose="020B0604030504040204" pitchFamily="50" charset="-128"/>
            </a:endParaRPr>
          </a:p>
          <a:p>
            <a:pPr marL="0" indent="0">
              <a:buNone/>
            </a:pPr>
            <a:r>
              <a:rPr lang="ja-JP" altLang="en-US" sz="2200" b="1" dirty="0">
                <a:latin typeface="メイリオ" panose="020B0604030504040204" pitchFamily="50" charset="-128"/>
                <a:ea typeface="メイリオ" panose="020B0604030504040204" pitchFamily="50" charset="-128"/>
              </a:rPr>
              <a:t>◆保存、承認、そして最終確認</a:t>
            </a:r>
          </a:p>
          <a:p>
            <a:r>
              <a:rPr lang="ja-JP" altLang="en-US" sz="1400" dirty="0">
                <a:latin typeface="メイリオ" panose="020B0604030504040204" pitchFamily="50" charset="-128"/>
                <a:ea typeface="メイリオ" panose="020B0604030504040204" pitchFamily="50" charset="-128"/>
              </a:rPr>
              <a:t>スクリプトを</a:t>
            </a:r>
            <a:r>
              <a:rPr lang="ja-JP" altLang="en-US" sz="1400" b="1" dirty="0">
                <a:latin typeface="メイリオ" panose="020B0604030504040204" pitchFamily="50" charset="-128"/>
                <a:ea typeface="メイリオ" panose="020B0604030504040204" pitchFamily="50" charset="-128"/>
              </a:rPr>
              <a:t>保存</a:t>
            </a:r>
            <a:r>
              <a:rPr lang="ja-JP" altLang="en-US" sz="1400" dirty="0">
                <a:latin typeface="メイリオ" panose="020B0604030504040204" pitchFamily="50" charset="-128"/>
                <a:ea typeface="メイリオ" panose="020B0604030504040204" pitchFamily="50" charset="-128"/>
              </a:rPr>
              <a:t>（💾）します。</a:t>
            </a:r>
          </a:p>
          <a:p>
            <a:r>
              <a:rPr lang="ja-JP" altLang="en-US" sz="1400" b="1" dirty="0">
                <a:latin typeface="メイリオ" panose="020B0604030504040204" pitchFamily="50" charset="-128"/>
                <a:ea typeface="メイリオ" panose="020B0604030504040204" pitchFamily="50" charset="-128"/>
              </a:rPr>
              <a:t>新しいプレゼンテーション</a:t>
            </a:r>
            <a:r>
              <a:rPr lang="ja-JP" altLang="en-US" sz="1400" dirty="0">
                <a:latin typeface="メイリオ" panose="020B0604030504040204" pitchFamily="50" charset="-128"/>
                <a:ea typeface="メイリオ" panose="020B0604030504040204" pitchFamily="50" charset="-128"/>
              </a:rPr>
              <a:t>に必要なスライドをコピーし、代替テキストなどを設定します。</a:t>
            </a:r>
          </a:p>
          <a:p>
            <a:r>
              <a:rPr lang="ja-JP" altLang="en-US" sz="1400" dirty="0">
                <a:latin typeface="メイリオ" panose="020B0604030504040204" pitchFamily="50" charset="-128"/>
                <a:ea typeface="メイリオ" panose="020B0604030504040204" pitchFamily="50" charset="-128"/>
              </a:rPr>
              <a:t>プレゼンテーションのタブを**再読み込み（リロード）**します。</a:t>
            </a:r>
          </a:p>
          <a:p>
            <a:r>
              <a:rPr lang="ja-JP" altLang="en-US" sz="1400" dirty="0">
                <a:latin typeface="メイリオ" panose="020B0604030504040204" pitchFamily="50" charset="-128"/>
                <a:ea typeface="メイリオ" panose="020B0604030504040204" pitchFamily="50" charset="-128"/>
              </a:rPr>
              <a:t>上部に**「自動更新メニュー」**が表示されるはずです。</a:t>
            </a:r>
          </a:p>
          <a:p>
            <a:r>
              <a:rPr lang="ja-JP" altLang="en-US" sz="1400" dirty="0">
                <a:latin typeface="メイリオ" panose="020B0604030504040204" pitchFamily="50" charset="-128"/>
                <a:ea typeface="メイリオ" panose="020B0604030504040204" pitchFamily="50" charset="-128"/>
              </a:rPr>
              <a:t>メニューから**「カレンダーの予定を更新」**をクリックし、</a:t>
            </a:r>
            <a:r>
              <a:rPr lang="ja-JP" altLang="en-US" sz="1400" b="1" dirty="0">
                <a:latin typeface="メイリオ" panose="020B0604030504040204" pitchFamily="50" charset="-128"/>
                <a:ea typeface="メイリオ" panose="020B0604030504040204" pitchFamily="50" charset="-128"/>
              </a:rPr>
              <a:t>承認</a:t>
            </a:r>
            <a:r>
              <a:rPr lang="ja-JP" altLang="en-US" sz="1400" dirty="0">
                <a:latin typeface="メイリオ" panose="020B0604030504040204" pitchFamily="50" charset="-128"/>
                <a:ea typeface="メイリオ" panose="020B0604030504040204" pitchFamily="50" charset="-128"/>
              </a:rPr>
              <a:t>を求められたらすべて許可してください。</a:t>
            </a:r>
          </a:p>
          <a:p>
            <a:r>
              <a:rPr lang="ja-JP" altLang="en-US" sz="1400" dirty="0">
                <a:latin typeface="メイリオ" panose="020B0604030504040204" pitchFamily="50" charset="-128"/>
                <a:ea typeface="メイリオ" panose="020B0604030504040204" pitchFamily="50" charset="-128"/>
              </a:rPr>
              <a:t>次にメニューから**「買いたい案件一覧を更新」</a:t>
            </a:r>
            <a:r>
              <a:rPr lang="ja-JP" altLang="en-US" sz="1400" b="1" dirty="0">
                <a:latin typeface="メイリオ" panose="020B0604030504040204" pitchFamily="50" charset="-128"/>
                <a:ea typeface="メイリオ" panose="020B0604030504040204" pitchFamily="50" charset="-128"/>
              </a:rPr>
              <a:t>をクリックし、こちらも同様に</a:t>
            </a:r>
            <a:r>
              <a:rPr lang="ja-JP" altLang="en-US" sz="1400" dirty="0">
                <a:latin typeface="メイリオ" panose="020B0604030504040204" pitchFamily="50" charset="-128"/>
                <a:ea typeface="メイリオ" panose="020B0604030504040204" pitchFamily="50" charset="-128"/>
              </a:rPr>
              <a:t>承認**してください。</a:t>
            </a:r>
          </a:p>
          <a:p>
            <a:r>
              <a:rPr lang="ja-JP" altLang="en-US" sz="1400" dirty="0">
                <a:latin typeface="メイリオ" panose="020B0604030504040204" pitchFamily="50" charset="-128"/>
                <a:ea typeface="メイリオ" panose="020B0604030504040204" pitchFamily="50" charset="-128"/>
              </a:rPr>
              <a:t>この手順で、コードと、正しい権限が設定されます。</a:t>
            </a:r>
            <a:endParaRPr kumimoji="1" lang="ja-JP" altLang="en-US" sz="1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155157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92B7C7-CAAC-D127-52EF-D437FFB61E73}"/>
              </a:ext>
            </a:extLst>
          </p:cNvPr>
          <p:cNvSpPr>
            <a:spLocks noGrp="1"/>
          </p:cNvSpPr>
          <p:nvPr>
            <p:ph type="title"/>
          </p:nvPr>
        </p:nvSpPr>
        <p:spPr>
          <a:xfrm>
            <a:off x="362306" y="104325"/>
            <a:ext cx="5915025" cy="646331"/>
          </a:xfrm>
        </p:spPr>
        <p:txBody>
          <a:bodyPr>
            <a:normAutofit/>
          </a:bodyPr>
          <a:lstStyle/>
          <a:p>
            <a:r>
              <a:rPr kumimoji="1" lang="ja-JP" altLang="en-US" sz="2800" b="1" dirty="0">
                <a:latin typeface="メイリオ" panose="020B0604030504040204" pitchFamily="50" charset="-128"/>
                <a:ea typeface="メイリオ" panose="020B0604030504040204" pitchFamily="50" charset="-128"/>
              </a:rPr>
              <a:t>動作させるには</a:t>
            </a:r>
          </a:p>
        </p:txBody>
      </p:sp>
      <p:pic>
        <p:nvPicPr>
          <p:cNvPr id="7" name="図 6">
            <a:extLst>
              <a:ext uri="{FF2B5EF4-FFF2-40B4-BE49-F238E27FC236}">
                <a16:creationId xmlns:a16="http://schemas.microsoft.com/office/drawing/2014/main" id="{D1370699-8DFD-41CF-4EB7-62E25A0EBA7D}"/>
              </a:ext>
            </a:extLst>
          </p:cNvPr>
          <p:cNvPicPr>
            <a:picLocks noChangeAspect="1"/>
          </p:cNvPicPr>
          <p:nvPr/>
        </p:nvPicPr>
        <p:blipFill>
          <a:blip r:embed="rId2"/>
          <a:stretch>
            <a:fillRect/>
          </a:stretch>
        </p:blipFill>
        <p:spPr>
          <a:xfrm>
            <a:off x="405587" y="1403659"/>
            <a:ext cx="5353716" cy="3011465"/>
          </a:xfrm>
          <a:prstGeom prst="rect">
            <a:avLst/>
          </a:prstGeom>
          <a:ln>
            <a:solidFill>
              <a:schemeClr val="tx1"/>
            </a:solidFill>
          </a:ln>
        </p:spPr>
      </p:pic>
      <p:pic>
        <p:nvPicPr>
          <p:cNvPr id="9" name="図 8">
            <a:extLst>
              <a:ext uri="{FF2B5EF4-FFF2-40B4-BE49-F238E27FC236}">
                <a16:creationId xmlns:a16="http://schemas.microsoft.com/office/drawing/2014/main" id="{A742570C-C9E6-4065-D920-72BE746F514B}"/>
              </a:ext>
            </a:extLst>
          </p:cNvPr>
          <p:cNvPicPr>
            <a:picLocks noChangeAspect="1"/>
          </p:cNvPicPr>
          <p:nvPr/>
        </p:nvPicPr>
        <p:blipFill>
          <a:blip r:embed="rId3"/>
          <a:stretch>
            <a:fillRect/>
          </a:stretch>
        </p:blipFill>
        <p:spPr>
          <a:xfrm>
            <a:off x="179758" y="4566222"/>
            <a:ext cx="5136232" cy="4357140"/>
          </a:xfrm>
          <a:prstGeom prst="rect">
            <a:avLst/>
          </a:prstGeom>
          <a:ln>
            <a:solidFill>
              <a:schemeClr val="tx1"/>
            </a:solidFill>
          </a:ln>
        </p:spPr>
      </p:pic>
      <p:sp>
        <p:nvSpPr>
          <p:cNvPr id="10" name="四角形: 角を丸くする 9">
            <a:extLst>
              <a:ext uri="{FF2B5EF4-FFF2-40B4-BE49-F238E27FC236}">
                <a16:creationId xmlns:a16="http://schemas.microsoft.com/office/drawing/2014/main" id="{74C52BAD-D225-EF24-F10D-373AC2E6BB40}"/>
              </a:ext>
            </a:extLst>
          </p:cNvPr>
          <p:cNvSpPr/>
          <p:nvPr/>
        </p:nvSpPr>
        <p:spPr>
          <a:xfrm>
            <a:off x="3472281" y="5305781"/>
            <a:ext cx="1702558" cy="225301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36532FE3-1285-A80F-10B1-7BD31A010A7D}"/>
              </a:ext>
            </a:extLst>
          </p:cNvPr>
          <p:cNvSpPr/>
          <p:nvPr/>
        </p:nvSpPr>
        <p:spPr>
          <a:xfrm>
            <a:off x="3482515" y="7708927"/>
            <a:ext cx="1596788" cy="35040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矢印コネクタ 12">
            <a:extLst>
              <a:ext uri="{FF2B5EF4-FFF2-40B4-BE49-F238E27FC236}">
                <a16:creationId xmlns:a16="http://schemas.microsoft.com/office/drawing/2014/main" id="{E824FE86-459C-60E3-A3EC-C9BAB752EDBF}"/>
              </a:ext>
            </a:extLst>
          </p:cNvPr>
          <p:cNvCxnSpPr>
            <a:cxnSpLocks/>
          </p:cNvCxnSpPr>
          <p:nvPr/>
        </p:nvCxnSpPr>
        <p:spPr>
          <a:xfrm flipH="1">
            <a:off x="4028428" y="5661761"/>
            <a:ext cx="1414879" cy="327547"/>
          </a:xfrm>
          <a:prstGeom prst="straightConnector1">
            <a:avLst/>
          </a:prstGeom>
          <a:ln w="38100">
            <a:tailEnd type="triangle"/>
          </a:ln>
        </p:spPr>
        <p:style>
          <a:lnRef idx="2">
            <a:schemeClr val="accent4"/>
          </a:lnRef>
          <a:fillRef idx="0">
            <a:schemeClr val="accent4"/>
          </a:fillRef>
          <a:effectRef idx="1">
            <a:schemeClr val="accent4"/>
          </a:effectRef>
          <a:fontRef idx="minor">
            <a:schemeClr val="tx1"/>
          </a:fontRef>
        </p:style>
      </p:cxnSp>
      <p:sp>
        <p:nvSpPr>
          <p:cNvPr id="14" name="テキスト ボックス 13">
            <a:extLst>
              <a:ext uri="{FF2B5EF4-FFF2-40B4-BE49-F238E27FC236}">
                <a16:creationId xmlns:a16="http://schemas.microsoft.com/office/drawing/2014/main" id="{3FB58F6D-7530-B47C-BCEF-B6924563D91C}"/>
              </a:ext>
            </a:extLst>
          </p:cNvPr>
          <p:cNvSpPr txBox="1"/>
          <p:nvPr/>
        </p:nvSpPr>
        <p:spPr>
          <a:xfrm>
            <a:off x="5443307" y="5374021"/>
            <a:ext cx="1250921" cy="1200329"/>
          </a:xfrm>
          <a:prstGeom prst="rect">
            <a:avLst/>
          </a:prstGeom>
          <a:noFill/>
          <a:ln>
            <a:solidFill>
              <a:schemeClr val="tx1"/>
            </a:solidFill>
          </a:ln>
        </p:spPr>
        <p:txBody>
          <a:bodyPr wrap="square" rtlCol="0">
            <a:spAutoFit/>
          </a:bodyPr>
          <a:lstStyle/>
          <a:p>
            <a:r>
              <a:rPr kumimoji="1" lang="ja-JP" altLang="en-US" dirty="0"/>
              <a:t>②画面切り替えの秒数を選択する</a:t>
            </a:r>
          </a:p>
        </p:txBody>
      </p:sp>
      <p:cxnSp>
        <p:nvCxnSpPr>
          <p:cNvPr id="16" name="直線矢印コネクタ 15">
            <a:extLst>
              <a:ext uri="{FF2B5EF4-FFF2-40B4-BE49-F238E27FC236}">
                <a16:creationId xmlns:a16="http://schemas.microsoft.com/office/drawing/2014/main" id="{953CD43F-AE1F-528D-A1B0-D5CCDEA4CAB1}"/>
              </a:ext>
            </a:extLst>
          </p:cNvPr>
          <p:cNvCxnSpPr>
            <a:cxnSpLocks/>
          </p:cNvCxnSpPr>
          <p:nvPr/>
        </p:nvCxnSpPr>
        <p:spPr>
          <a:xfrm flipH="1">
            <a:off x="4319703" y="7707786"/>
            <a:ext cx="1123604" cy="138753"/>
          </a:xfrm>
          <a:prstGeom prst="straightConnector1">
            <a:avLst/>
          </a:prstGeom>
          <a:ln w="38100">
            <a:tailEnd type="triangle"/>
          </a:ln>
        </p:spPr>
        <p:style>
          <a:lnRef idx="2">
            <a:schemeClr val="accent4"/>
          </a:lnRef>
          <a:fillRef idx="0">
            <a:schemeClr val="accent4"/>
          </a:fillRef>
          <a:effectRef idx="1">
            <a:schemeClr val="accent4"/>
          </a:effectRef>
          <a:fontRef idx="minor">
            <a:schemeClr val="tx1"/>
          </a:fontRef>
        </p:style>
      </p:cxnSp>
      <p:sp>
        <p:nvSpPr>
          <p:cNvPr id="17" name="テキスト ボックス 16">
            <a:extLst>
              <a:ext uri="{FF2B5EF4-FFF2-40B4-BE49-F238E27FC236}">
                <a16:creationId xmlns:a16="http://schemas.microsoft.com/office/drawing/2014/main" id="{257A1778-762C-15E0-412D-CBBF8E5BA047}"/>
              </a:ext>
            </a:extLst>
          </p:cNvPr>
          <p:cNvSpPr txBox="1"/>
          <p:nvPr/>
        </p:nvSpPr>
        <p:spPr>
          <a:xfrm>
            <a:off x="5443307" y="7449618"/>
            <a:ext cx="1123604" cy="923330"/>
          </a:xfrm>
          <a:prstGeom prst="rect">
            <a:avLst/>
          </a:prstGeom>
          <a:noFill/>
          <a:ln>
            <a:solidFill>
              <a:schemeClr val="tx1"/>
            </a:solidFill>
          </a:ln>
        </p:spPr>
        <p:txBody>
          <a:bodyPr wrap="square" rtlCol="0">
            <a:spAutoFit/>
          </a:bodyPr>
          <a:lstStyle/>
          <a:p>
            <a:r>
              <a:rPr kumimoji="1" lang="ja-JP" altLang="en-US" dirty="0"/>
              <a:t>③ループ再生を選択</a:t>
            </a:r>
          </a:p>
        </p:txBody>
      </p:sp>
      <p:sp>
        <p:nvSpPr>
          <p:cNvPr id="18" name="テキスト ボックス 17">
            <a:extLst>
              <a:ext uri="{FF2B5EF4-FFF2-40B4-BE49-F238E27FC236}">
                <a16:creationId xmlns:a16="http://schemas.microsoft.com/office/drawing/2014/main" id="{27E1323D-89C4-A8CE-AE3B-32D4D650B000}"/>
              </a:ext>
            </a:extLst>
          </p:cNvPr>
          <p:cNvSpPr txBox="1"/>
          <p:nvPr/>
        </p:nvSpPr>
        <p:spPr>
          <a:xfrm>
            <a:off x="1148750" y="9210179"/>
            <a:ext cx="1555845" cy="382138"/>
          </a:xfrm>
          <a:prstGeom prst="rect">
            <a:avLst/>
          </a:prstGeom>
          <a:noFill/>
          <a:ln>
            <a:solidFill>
              <a:schemeClr val="tx1"/>
            </a:solidFill>
          </a:ln>
        </p:spPr>
        <p:txBody>
          <a:bodyPr wrap="square" rtlCol="0">
            <a:spAutoFit/>
          </a:bodyPr>
          <a:lstStyle/>
          <a:p>
            <a:r>
              <a:rPr kumimoji="1" lang="ja-JP" altLang="en-US" dirty="0"/>
              <a:t>④再生を押す</a:t>
            </a:r>
          </a:p>
        </p:txBody>
      </p:sp>
      <p:cxnSp>
        <p:nvCxnSpPr>
          <p:cNvPr id="20" name="直線矢印コネクタ 19">
            <a:extLst>
              <a:ext uri="{FF2B5EF4-FFF2-40B4-BE49-F238E27FC236}">
                <a16:creationId xmlns:a16="http://schemas.microsoft.com/office/drawing/2014/main" id="{F7288559-21C3-8985-6355-028F10D7DDFC}"/>
              </a:ext>
            </a:extLst>
          </p:cNvPr>
          <p:cNvCxnSpPr>
            <a:cxnSpLocks/>
          </p:cNvCxnSpPr>
          <p:nvPr/>
        </p:nvCxnSpPr>
        <p:spPr>
          <a:xfrm flipV="1">
            <a:off x="1683161" y="5156794"/>
            <a:ext cx="1799354" cy="4053385"/>
          </a:xfrm>
          <a:prstGeom prst="straightConnector1">
            <a:avLst/>
          </a:prstGeom>
          <a:ln w="38100">
            <a:tailEnd type="triangle"/>
          </a:ln>
        </p:spPr>
        <p:style>
          <a:lnRef idx="2">
            <a:schemeClr val="accent4"/>
          </a:lnRef>
          <a:fillRef idx="0">
            <a:schemeClr val="accent4"/>
          </a:fillRef>
          <a:effectRef idx="1">
            <a:schemeClr val="accent4"/>
          </a:effectRef>
          <a:fontRef idx="minor">
            <a:schemeClr val="tx1"/>
          </a:fontRef>
        </p:style>
      </p:cxnSp>
      <p:sp>
        <p:nvSpPr>
          <p:cNvPr id="26" name="テキスト ボックス 25">
            <a:extLst>
              <a:ext uri="{FF2B5EF4-FFF2-40B4-BE49-F238E27FC236}">
                <a16:creationId xmlns:a16="http://schemas.microsoft.com/office/drawing/2014/main" id="{BE75472B-BB09-4E11-755B-AB336D30FC93}"/>
              </a:ext>
            </a:extLst>
          </p:cNvPr>
          <p:cNvSpPr txBox="1"/>
          <p:nvPr/>
        </p:nvSpPr>
        <p:spPr>
          <a:xfrm>
            <a:off x="179758" y="659472"/>
            <a:ext cx="6514470" cy="646331"/>
          </a:xfrm>
          <a:prstGeom prst="rect">
            <a:avLst/>
          </a:prstGeom>
          <a:noFill/>
          <a:ln>
            <a:solidFill>
              <a:schemeClr val="tx1"/>
            </a:solidFill>
          </a:ln>
        </p:spPr>
        <p:txBody>
          <a:bodyPr wrap="square" rtlCol="0">
            <a:spAutoFit/>
          </a:bodyPr>
          <a:lstStyle/>
          <a:p>
            <a:r>
              <a:rPr kumimoji="1" lang="ja-JP" altLang="en-US" dirty="0"/>
              <a:t>①画面右上の「スライドショウ」を押して画面左下の縦</a:t>
            </a:r>
            <a:r>
              <a:rPr kumimoji="1" lang="en-US" altLang="ja-JP" dirty="0"/>
              <a:t>3</a:t>
            </a:r>
            <a:r>
              <a:rPr kumimoji="1" lang="ja-JP" altLang="en-US" dirty="0"/>
              <a:t>つの点を押す</a:t>
            </a:r>
          </a:p>
        </p:txBody>
      </p:sp>
      <p:cxnSp>
        <p:nvCxnSpPr>
          <p:cNvPr id="28" name="直線矢印コネクタ 27">
            <a:extLst>
              <a:ext uri="{FF2B5EF4-FFF2-40B4-BE49-F238E27FC236}">
                <a16:creationId xmlns:a16="http://schemas.microsoft.com/office/drawing/2014/main" id="{F53DA0FE-3231-C095-118D-BEB485DA7D05}"/>
              </a:ext>
            </a:extLst>
          </p:cNvPr>
          <p:cNvCxnSpPr>
            <a:cxnSpLocks/>
          </p:cNvCxnSpPr>
          <p:nvPr/>
        </p:nvCxnSpPr>
        <p:spPr>
          <a:xfrm>
            <a:off x="725669" y="1343896"/>
            <a:ext cx="147788" cy="2941501"/>
          </a:xfrm>
          <a:prstGeom prst="straightConnector1">
            <a:avLst/>
          </a:prstGeom>
          <a:ln w="38100">
            <a:tailEnd type="triangle"/>
          </a:ln>
        </p:spPr>
        <p:style>
          <a:lnRef idx="2">
            <a:schemeClr val="accent4"/>
          </a:lnRef>
          <a:fillRef idx="0">
            <a:schemeClr val="accent4"/>
          </a:fillRef>
          <a:effectRef idx="1">
            <a:schemeClr val="accent4"/>
          </a:effectRef>
          <a:fontRef idx="minor">
            <a:schemeClr val="tx1"/>
          </a:fontRef>
        </p:style>
      </p:cxnSp>
      <p:cxnSp>
        <p:nvCxnSpPr>
          <p:cNvPr id="29" name="直線矢印コネクタ 28">
            <a:extLst>
              <a:ext uri="{FF2B5EF4-FFF2-40B4-BE49-F238E27FC236}">
                <a16:creationId xmlns:a16="http://schemas.microsoft.com/office/drawing/2014/main" id="{63FF985E-9C06-F647-4ED3-A86EE404A23B}"/>
              </a:ext>
            </a:extLst>
          </p:cNvPr>
          <p:cNvCxnSpPr>
            <a:cxnSpLocks/>
          </p:cNvCxnSpPr>
          <p:nvPr/>
        </p:nvCxnSpPr>
        <p:spPr>
          <a:xfrm>
            <a:off x="288412" y="1343896"/>
            <a:ext cx="905127" cy="7363376"/>
          </a:xfrm>
          <a:prstGeom prst="straightConnector1">
            <a:avLst/>
          </a:prstGeom>
          <a:ln w="38100">
            <a:tailEnd type="triangle"/>
          </a:ln>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506796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7CAFF3FA-3C37-E3A6-C989-A8218369E341}"/>
              </a:ext>
            </a:extLst>
          </p:cNvPr>
          <p:cNvPicPr>
            <a:picLocks noChangeAspect="1"/>
          </p:cNvPicPr>
          <p:nvPr/>
        </p:nvPicPr>
        <p:blipFill>
          <a:blip r:embed="rId2"/>
          <a:stretch>
            <a:fillRect/>
          </a:stretch>
        </p:blipFill>
        <p:spPr>
          <a:xfrm>
            <a:off x="539086" y="3046988"/>
            <a:ext cx="5779827" cy="1263606"/>
          </a:xfrm>
          <a:prstGeom prst="rect">
            <a:avLst/>
          </a:prstGeom>
          <a:ln>
            <a:solidFill>
              <a:schemeClr val="tx1"/>
            </a:solidFill>
          </a:ln>
        </p:spPr>
      </p:pic>
      <p:sp>
        <p:nvSpPr>
          <p:cNvPr id="6" name="テキスト ボックス 5">
            <a:extLst>
              <a:ext uri="{FF2B5EF4-FFF2-40B4-BE49-F238E27FC236}">
                <a16:creationId xmlns:a16="http://schemas.microsoft.com/office/drawing/2014/main" id="{21ADB314-899F-0EF7-2AEB-B3CC143DC837}"/>
              </a:ext>
            </a:extLst>
          </p:cNvPr>
          <p:cNvSpPr txBox="1"/>
          <p:nvPr/>
        </p:nvSpPr>
        <p:spPr>
          <a:xfrm>
            <a:off x="474259" y="314741"/>
            <a:ext cx="5909481" cy="2677656"/>
          </a:xfrm>
          <a:prstGeom prst="rect">
            <a:avLst/>
          </a:prstGeom>
          <a:noFill/>
        </p:spPr>
        <p:txBody>
          <a:bodyPr wrap="square" rtlCol="0">
            <a:spAutoFit/>
          </a:bodyPr>
          <a:lstStyle/>
          <a:p>
            <a:r>
              <a:rPr kumimoji="1" lang="en-US" altLang="ja-JP" sz="2400" b="1" dirty="0">
                <a:latin typeface="メイリオ" panose="020B0604030504040204" pitchFamily="50" charset="-128"/>
                <a:ea typeface="メイリオ" panose="020B0604030504040204" pitchFamily="50" charset="-128"/>
              </a:rPr>
              <a:t>【</a:t>
            </a:r>
            <a:r>
              <a:rPr kumimoji="1" lang="ja-JP" altLang="en-US" sz="2400" b="1" dirty="0">
                <a:latin typeface="メイリオ" panose="020B0604030504040204" pitchFamily="50" charset="-128"/>
                <a:ea typeface="メイリオ" panose="020B0604030504040204" pitchFamily="50" charset="-128"/>
              </a:rPr>
              <a:t>基本動作</a:t>
            </a:r>
            <a:r>
              <a:rPr kumimoji="1" lang="en-US" altLang="ja-JP" sz="2400" b="1" dirty="0">
                <a:latin typeface="メイリオ" panose="020B0604030504040204" pitchFamily="50" charset="-128"/>
                <a:ea typeface="メイリオ" panose="020B0604030504040204" pitchFamily="50" charset="-128"/>
              </a:rPr>
              <a:t>】</a:t>
            </a:r>
          </a:p>
          <a:p>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基本的には、ファイルを開いた瞬間にカレンダー情報が会議室利用の画面に反映します。</a:t>
            </a:r>
            <a:endParaRPr kumimoji="1" lang="en-US" altLang="ja-JP" dirty="0">
              <a:latin typeface="メイリオ" panose="020B0604030504040204" pitchFamily="50" charset="-128"/>
              <a:ea typeface="メイリオ" panose="020B0604030504040204" pitchFamily="50" charset="-128"/>
            </a:endParaRPr>
          </a:p>
          <a:p>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知識</a:t>
            </a:r>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マニュアルで更新することも可能です。</a:t>
            </a:r>
            <a:endParaRPr kumimoji="1" lang="en-US" altLang="ja-JP" dirty="0">
              <a:latin typeface="メイリオ" panose="020B0604030504040204" pitchFamily="50" charset="-128"/>
              <a:ea typeface="メイリオ" panose="020B0604030504040204" pitchFamily="50" charset="-128"/>
            </a:endParaRPr>
          </a:p>
          <a:p>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買いたい案件に関しましては、</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自動更新メニュー⇒買いたい案件一覧を更新を押すことで更新されます。</a:t>
            </a:r>
          </a:p>
        </p:txBody>
      </p:sp>
      <p:cxnSp>
        <p:nvCxnSpPr>
          <p:cNvPr id="8" name="直線矢印コネクタ 7">
            <a:extLst>
              <a:ext uri="{FF2B5EF4-FFF2-40B4-BE49-F238E27FC236}">
                <a16:creationId xmlns:a16="http://schemas.microsoft.com/office/drawing/2014/main" id="{A2F7D67F-4EC7-9E7E-5BEB-22C8A585D4DE}"/>
              </a:ext>
            </a:extLst>
          </p:cNvPr>
          <p:cNvCxnSpPr>
            <a:cxnSpLocks/>
          </p:cNvCxnSpPr>
          <p:nvPr/>
        </p:nvCxnSpPr>
        <p:spPr>
          <a:xfrm>
            <a:off x="2838734" y="2565779"/>
            <a:ext cx="809812" cy="1401548"/>
          </a:xfrm>
          <a:prstGeom prst="straightConnector1">
            <a:avLst/>
          </a:prstGeom>
          <a:ln w="38100">
            <a:tailEnd type="triangle"/>
          </a:ln>
        </p:spPr>
        <p:style>
          <a:lnRef idx="2">
            <a:schemeClr val="accent4"/>
          </a:lnRef>
          <a:fillRef idx="0">
            <a:schemeClr val="accent4"/>
          </a:fillRef>
          <a:effectRef idx="1">
            <a:schemeClr val="accent4"/>
          </a:effectRef>
          <a:fontRef idx="minor">
            <a:schemeClr val="tx1"/>
          </a:fontRef>
        </p:style>
      </p:cxnSp>
      <p:cxnSp>
        <p:nvCxnSpPr>
          <p:cNvPr id="13" name="直線矢印コネクタ 12">
            <a:extLst>
              <a:ext uri="{FF2B5EF4-FFF2-40B4-BE49-F238E27FC236}">
                <a16:creationId xmlns:a16="http://schemas.microsoft.com/office/drawing/2014/main" id="{79397DBC-698E-E8F1-FD18-B136AB387683}"/>
              </a:ext>
            </a:extLst>
          </p:cNvPr>
          <p:cNvCxnSpPr>
            <a:cxnSpLocks/>
          </p:cNvCxnSpPr>
          <p:nvPr/>
        </p:nvCxnSpPr>
        <p:spPr>
          <a:xfrm>
            <a:off x="3105339" y="1792586"/>
            <a:ext cx="920751" cy="1680801"/>
          </a:xfrm>
          <a:prstGeom prst="straightConnector1">
            <a:avLst/>
          </a:prstGeom>
          <a:ln w="38100">
            <a:tailEnd type="triangle"/>
          </a:ln>
        </p:spPr>
        <p:style>
          <a:lnRef idx="2">
            <a:schemeClr val="accent4"/>
          </a:lnRef>
          <a:fillRef idx="0">
            <a:schemeClr val="accent4"/>
          </a:fillRef>
          <a:effectRef idx="1">
            <a:schemeClr val="accent4"/>
          </a:effectRef>
          <a:fontRef idx="minor">
            <a:schemeClr val="tx1"/>
          </a:fontRef>
        </p:style>
      </p:cxnSp>
      <p:sp>
        <p:nvSpPr>
          <p:cNvPr id="2" name="テキスト ボックス 1">
            <a:extLst>
              <a:ext uri="{FF2B5EF4-FFF2-40B4-BE49-F238E27FC236}">
                <a16:creationId xmlns:a16="http://schemas.microsoft.com/office/drawing/2014/main" id="{6BF3E0C4-84DE-FEA6-CE12-08D410EAF5F4}"/>
              </a:ext>
            </a:extLst>
          </p:cNvPr>
          <p:cNvSpPr txBox="1"/>
          <p:nvPr/>
        </p:nvSpPr>
        <p:spPr>
          <a:xfrm>
            <a:off x="560031" y="4458429"/>
            <a:ext cx="5823709" cy="646331"/>
          </a:xfrm>
          <a:prstGeom prst="rect">
            <a:avLst/>
          </a:prstGeom>
          <a:noFill/>
        </p:spPr>
        <p:txBody>
          <a:bodyPr wrap="square" rtlCol="0">
            <a:spAutoFit/>
          </a:bodyPr>
          <a:lstStyle/>
          <a:p>
            <a:r>
              <a:rPr kumimoji="1" lang="ja-JP" altLang="en-US" b="1" dirty="0"/>
              <a:t>更新が終わったら下図のような表示が出ますので、</a:t>
            </a:r>
            <a:r>
              <a:rPr kumimoji="1" lang="en-US" altLang="ja-JP" b="1" dirty="0"/>
              <a:t>windows PC</a:t>
            </a:r>
            <a:r>
              <a:rPr kumimoji="1" lang="ja-JP" altLang="en-US" b="1" dirty="0"/>
              <a:t>の場合は</a:t>
            </a:r>
            <a:r>
              <a:rPr kumimoji="1" lang="en-US" altLang="ja-JP" b="1" dirty="0"/>
              <a:t>F5</a:t>
            </a:r>
            <a:r>
              <a:rPr kumimoji="1" lang="ja-JP" altLang="en-US" b="1" dirty="0"/>
              <a:t>キーを押してください</a:t>
            </a:r>
          </a:p>
        </p:txBody>
      </p:sp>
      <p:pic>
        <p:nvPicPr>
          <p:cNvPr id="4" name="図 3">
            <a:extLst>
              <a:ext uri="{FF2B5EF4-FFF2-40B4-BE49-F238E27FC236}">
                <a16:creationId xmlns:a16="http://schemas.microsoft.com/office/drawing/2014/main" id="{C9CBF660-5DFE-324C-349E-1572E9A05160}"/>
              </a:ext>
            </a:extLst>
          </p:cNvPr>
          <p:cNvPicPr>
            <a:picLocks noChangeAspect="1"/>
          </p:cNvPicPr>
          <p:nvPr/>
        </p:nvPicPr>
        <p:blipFill>
          <a:blip r:embed="rId3"/>
          <a:stretch>
            <a:fillRect/>
          </a:stretch>
        </p:blipFill>
        <p:spPr>
          <a:xfrm>
            <a:off x="560030" y="5078239"/>
            <a:ext cx="5363097" cy="4543261"/>
          </a:xfrm>
          <a:prstGeom prst="rect">
            <a:avLst/>
          </a:prstGeom>
        </p:spPr>
      </p:pic>
    </p:spTree>
    <p:extLst>
      <p:ext uri="{BB962C8B-B14F-4D97-AF65-F5344CB8AC3E}">
        <p14:creationId xmlns:p14="http://schemas.microsoft.com/office/powerpoint/2010/main" val="25308567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927D4882-7AE8-2BC2-ACDE-A9DAE952FF8B}"/>
              </a:ext>
            </a:extLst>
          </p:cNvPr>
          <p:cNvPicPr>
            <a:picLocks noChangeAspect="1"/>
          </p:cNvPicPr>
          <p:nvPr/>
        </p:nvPicPr>
        <p:blipFill>
          <a:blip r:embed="rId2"/>
          <a:stretch>
            <a:fillRect/>
          </a:stretch>
        </p:blipFill>
        <p:spPr>
          <a:xfrm>
            <a:off x="1583142" y="308672"/>
            <a:ext cx="4913193" cy="4171073"/>
          </a:xfrm>
          <a:prstGeom prst="rect">
            <a:avLst/>
          </a:prstGeom>
          <a:ln>
            <a:solidFill>
              <a:schemeClr val="tx1"/>
            </a:solidFill>
          </a:ln>
        </p:spPr>
      </p:pic>
      <p:pic>
        <p:nvPicPr>
          <p:cNvPr id="9" name="図 8">
            <a:extLst>
              <a:ext uri="{FF2B5EF4-FFF2-40B4-BE49-F238E27FC236}">
                <a16:creationId xmlns:a16="http://schemas.microsoft.com/office/drawing/2014/main" id="{CB80CAE6-5252-4FA3-0D84-B0E71513BF4D}"/>
              </a:ext>
            </a:extLst>
          </p:cNvPr>
          <p:cNvPicPr>
            <a:picLocks noChangeAspect="1"/>
          </p:cNvPicPr>
          <p:nvPr/>
        </p:nvPicPr>
        <p:blipFill>
          <a:blip r:embed="rId3"/>
          <a:stretch>
            <a:fillRect/>
          </a:stretch>
        </p:blipFill>
        <p:spPr>
          <a:xfrm>
            <a:off x="1583142" y="5077406"/>
            <a:ext cx="4913193" cy="4219672"/>
          </a:xfrm>
          <a:prstGeom prst="rect">
            <a:avLst/>
          </a:prstGeom>
          <a:ln>
            <a:solidFill>
              <a:schemeClr val="tx1"/>
            </a:solidFill>
          </a:ln>
        </p:spPr>
      </p:pic>
      <p:sp>
        <p:nvSpPr>
          <p:cNvPr id="10" name="テキスト ボックス 9">
            <a:extLst>
              <a:ext uri="{FF2B5EF4-FFF2-40B4-BE49-F238E27FC236}">
                <a16:creationId xmlns:a16="http://schemas.microsoft.com/office/drawing/2014/main" id="{240AF2B0-C03E-EFB3-8960-F25DBBCF0FF7}"/>
              </a:ext>
            </a:extLst>
          </p:cNvPr>
          <p:cNvSpPr txBox="1"/>
          <p:nvPr/>
        </p:nvSpPr>
        <p:spPr>
          <a:xfrm>
            <a:off x="177420" y="504967"/>
            <a:ext cx="1105469" cy="369332"/>
          </a:xfrm>
          <a:prstGeom prst="rect">
            <a:avLst/>
          </a:prstGeom>
          <a:noFill/>
        </p:spPr>
        <p:txBody>
          <a:bodyPr wrap="square" rtlCol="0">
            <a:spAutoFit/>
          </a:bodyPr>
          <a:lstStyle/>
          <a:p>
            <a:r>
              <a:rPr kumimoji="1" lang="ja-JP" altLang="en-US" b="1">
                <a:latin typeface="メイリオ" panose="020B0604030504040204" pitchFamily="50" charset="-128"/>
                <a:ea typeface="メイリオ" panose="020B0604030504040204" pitchFamily="50" charset="-128"/>
              </a:rPr>
              <a:t>更新前</a:t>
            </a:r>
          </a:p>
        </p:txBody>
      </p:sp>
      <p:sp>
        <p:nvSpPr>
          <p:cNvPr id="11" name="テキスト ボックス 10">
            <a:extLst>
              <a:ext uri="{FF2B5EF4-FFF2-40B4-BE49-F238E27FC236}">
                <a16:creationId xmlns:a16="http://schemas.microsoft.com/office/drawing/2014/main" id="{D71D6860-9178-F643-1EBC-FC626F7F8B13}"/>
              </a:ext>
            </a:extLst>
          </p:cNvPr>
          <p:cNvSpPr txBox="1"/>
          <p:nvPr/>
        </p:nvSpPr>
        <p:spPr>
          <a:xfrm>
            <a:off x="177420" y="5311254"/>
            <a:ext cx="1105469" cy="369332"/>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更新後</a:t>
            </a:r>
          </a:p>
        </p:txBody>
      </p:sp>
      <p:sp>
        <p:nvSpPr>
          <p:cNvPr id="12" name="四角形: 角を丸くする 11">
            <a:extLst>
              <a:ext uri="{FF2B5EF4-FFF2-40B4-BE49-F238E27FC236}">
                <a16:creationId xmlns:a16="http://schemas.microsoft.com/office/drawing/2014/main" id="{CB47E532-DDDD-9016-44C7-8088F60B75D0}"/>
              </a:ext>
            </a:extLst>
          </p:cNvPr>
          <p:cNvSpPr/>
          <p:nvPr/>
        </p:nvSpPr>
        <p:spPr>
          <a:xfrm>
            <a:off x="1583142" y="7397087"/>
            <a:ext cx="955342" cy="2019868"/>
          </a:xfrm>
          <a:prstGeom prst="roundRect">
            <a:avLst/>
          </a:prstGeom>
          <a:no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4" name="直線矢印コネクタ 13">
            <a:extLst>
              <a:ext uri="{FF2B5EF4-FFF2-40B4-BE49-F238E27FC236}">
                <a16:creationId xmlns:a16="http://schemas.microsoft.com/office/drawing/2014/main" id="{142244EC-EEF0-615C-5AF6-FE07B5DDF7E1}"/>
              </a:ext>
            </a:extLst>
          </p:cNvPr>
          <p:cNvCxnSpPr>
            <a:cxnSpLocks/>
          </p:cNvCxnSpPr>
          <p:nvPr/>
        </p:nvCxnSpPr>
        <p:spPr>
          <a:xfrm>
            <a:off x="982639" y="7178722"/>
            <a:ext cx="504967" cy="791571"/>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16" name="テキスト ボックス 15">
            <a:extLst>
              <a:ext uri="{FF2B5EF4-FFF2-40B4-BE49-F238E27FC236}">
                <a16:creationId xmlns:a16="http://schemas.microsoft.com/office/drawing/2014/main" id="{0AF79532-6EEA-0E03-749A-4DB7856B45F9}"/>
              </a:ext>
            </a:extLst>
          </p:cNvPr>
          <p:cNvSpPr txBox="1"/>
          <p:nvPr/>
        </p:nvSpPr>
        <p:spPr>
          <a:xfrm>
            <a:off x="177420" y="5887325"/>
            <a:ext cx="1105469" cy="1477328"/>
          </a:xfrm>
          <a:prstGeom prst="rect">
            <a:avLst/>
          </a:prstGeom>
          <a:noFill/>
        </p:spPr>
        <p:txBody>
          <a:bodyPr wrap="square" rtlCol="0">
            <a:spAutoFit/>
          </a:bodyPr>
          <a:lstStyle/>
          <a:p>
            <a:r>
              <a:rPr kumimoji="1" lang="ja-JP" altLang="en-US" dirty="0"/>
              <a:t>更新されているのでスライドが変更された</a:t>
            </a:r>
          </a:p>
        </p:txBody>
      </p:sp>
      <p:sp>
        <p:nvSpPr>
          <p:cNvPr id="17" name="四角形: 角を丸くする 16">
            <a:extLst>
              <a:ext uri="{FF2B5EF4-FFF2-40B4-BE49-F238E27FC236}">
                <a16:creationId xmlns:a16="http://schemas.microsoft.com/office/drawing/2014/main" id="{C322BB1F-2080-771F-0AD3-860E129EA8C1}"/>
              </a:ext>
            </a:extLst>
          </p:cNvPr>
          <p:cNvSpPr/>
          <p:nvPr/>
        </p:nvSpPr>
        <p:spPr>
          <a:xfrm>
            <a:off x="1583142" y="3930554"/>
            <a:ext cx="955342" cy="549191"/>
          </a:xfrm>
          <a:prstGeom prst="roundRect">
            <a:avLst/>
          </a:prstGeom>
          <a:no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9" name="直線矢印コネクタ 18">
            <a:extLst>
              <a:ext uri="{FF2B5EF4-FFF2-40B4-BE49-F238E27FC236}">
                <a16:creationId xmlns:a16="http://schemas.microsoft.com/office/drawing/2014/main" id="{442D811B-7F3C-F208-7AEF-F465B66125DA}"/>
              </a:ext>
            </a:extLst>
          </p:cNvPr>
          <p:cNvCxnSpPr>
            <a:cxnSpLocks/>
          </p:cNvCxnSpPr>
          <p:nvPr/>
        </p:nvCxnSpPr>
        <p:spPr>
          <a:xfrm>
            <a:off x="982639" y="2727278"/>
            <a:ext cx="504967" cy="128516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1" name="テキスト ボックス 20">
            <a:extLst>
              <a:ext uri="{FF2B5EF4-FFF2-40B4-BE49-F238E27FC236}">
                <a16:creationId xmlns:a16="http://schemas.microsoft.com/office/drawing/2014/main" id="{02F6F0AB-A987-92DE-DB96-49E6F02B4A19}"/>
              </a:ext>
            </a:extLst>
          </p:cNvPr>
          <p:cNvSpPr txBox="1"/>
          <p:nvPr/>
        </p:nvSpPr>
        <p:spPr>
          <a:xfrm>
            <a:off x="177419" y="1910770"/>
            <a:ext cx="1105469" cy="923330"/>
          </a:xfrm>
          <a:prstGeom prst="rect">
            <a:avLst/>
          </a:prstGeom>
          <a:noFill/>
        </p:spPr>
        <p:txBody>
          <a:bodyPr wrap="square" rtlCol="0">
            <a:spAutoFit/>
          </a:bodyPr>
          <a:lstStyle/>
          <a:p>
            <a:r>
              <a:rPr kumimoji="1" lang="ja-JP" altLang="en-US" dirty="0"/>
              <a:t>更新前はスライド１枚</a:t>
            </a:r>
          </a:p>
        </p:txBody>
      </p:sp>
    </p:spTree>
    <p:extLst>
      <p:ext uri="{BB962C8B-B14F-4D97-AF65-F5344CB8AC3E}">
        <p14:creationId xmlns:p14="http://schemas.microsoft.com/office/powerpoint/2010/main" val="30059704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EEE9E26-7476-10B0-07E5-94F48D257A87}"/>
              </a:ext>
            </a:extLst>
          </p:cNvPr>
          <p:cNvSpPr>
            <a:spLocks noGrp="1"/>
          </p:cNvSpPr>
          <p:nvPr>
            <p:ph type="title"/>
          </p:nvPr>
        </p:nvSpPr>
        <p:spPr>
          <a:xfrm>
            <a:off x="368490" y="732121"/>
            <a:ext cx="5915025" cy="619007"/>
          </a:xfrm>
        </p:spPr>
        <p:txBody>
          <a:bodyPr/>
          <a:lstStyle/>
          <a:p>
            <a:r>
              <a:rPr kumimoji="1" lang="ja-JP" altLang="en-US" dirty="0">
                <a:latin typeface="メイリオ" panose="020B0604030504040204" pitchFamily="50" charset="-128"/>
                <a:ea typeface="メイリオ" panose="020B0604030504040204" pitchFamily="50" charset="-128"/>
              </a:rPr>
              <a:t>改訂履歴</a:t>
            </a:r>
          </a:p>
        </p:txBody>
      </p:sp>
      <p:graphicFrame>
        <p:nvGraphicFramePr>
          <p:cNvPr id="4" name="表 3">
            <a:extLst>
              <a:ext uri="{FF2B5EF4-FFF2-40B4-BE49-F238E27FC236}">
                <a16:creationId xmlns:a16="http://schemas.microsoft.com/office/drawing/2014/main" id="{DF5A16B1-665D-F324-587D-F778F89413B4}"/>
              </a:ext>
            </a:extLst>
          </p:cNvPr>
          <p:cNvGraphicFramePr>
            <a:graphicFrameLocks noGrp="1"/>
          </p:cNvGraphicFramePr>
          <p:nvPr>
            <p:extLst>
              <p:ext uri="{D42A27DB-BD31-4B8C-83A1-F6EECF244321}">
                <p14:modId xmlns:p14="http://schemas.microsoft.com/office/powerpoint/2010/main" val="3424829871"/>
              </p:ext>
            </p:extLst>
          </p:nvPr>
        </p:nvGraphicFramePr>
        <p:xfrm>
          <a:off x="368490" y="1572905"/>
          <a:ext cx="6168788" cy="2811685"/>
        </p:xfrm>
        <a:graphic>
          <a:graphicData uri="http://schemas.openxmlformats.org/drawingml/2006/table">
            <a:tbl>
              <a:tblPr firstRow="1" bandRow="1">
                <a:tableStyleId>{93296810-A885-4BE3-A3E7-6D5BEEA58F35}</a:tableStyleId>
              </a:tblPr>
              <a:tblGrid>
                <a:gridCol w="1606649">
                  <a:extLst>
                    <a:ext uri="{9D8B030D-6E8A-4147-A177-3AD203B41FA5}">
                      <a16:colId xmlns:a16="http://schemas.microsoft.com/office/drawing/2014/main" val="1616848140"/>
                    </a:ext>
                  </a:extLst>
                </a:gridCol>
                <a:gridCol w="4562139">
                  <a:extLst>
                    <a:ext uri="{9D8B030D-6E8A-4147-A177-3AD203B41FA5}">
                      <a16:colId xmlns:a16="http://schemas.microsoft.com/office/drawing/2014/main" val="88040090"/>
                    </a:ext>
                  </a:extLst>
                </a:gridCol>
              </a:tblGrid>
              <a:tr h="260216">
                <a:tc>
                  <a:txBody>
                    <a:bodyPr/>
                    <a:lstStyle/>
                    <a:p>
                      <a:r>
                        <a:rPr kumimoji="1" lang="ja-JP" altLang="en-US" sz="1600" dirty="0">
                          <a:latin typeface="メイリオ" panose="020B0604030504040204" pitchFamily="50" charset="-128"/>
                          <a:ea typeface="メイリオ" panose="020B0604030504040204" pitchFamily="50" charset="-128"/>
                        </a:rPr>
                        <a:t>日付</a:t>
                      </a:r>
                    </a:p>
                  </a:txBody>
                  <a:tcPr/>
                </a:tc>
                <a:tc>
                  <a:txBody>
                    <a:bodyPr/>
                    <a:lstStyle/>
                    <a:p>
                      <a:r>
                        <a:rPr kumimoji="1" lang="ja-JP" altLang="en-US" sz="1600" dirty="0">
                          <a:latin typeface="メイリオ" panose="020B0604030504040204" pitchFamily="50" charset="-128"/>
                          <a:ea typeface="メイリオ" panose="020B0604030504040204" pitchFamily="50" charset="-128"/>
                        </a:rPr>
                        <a:t>内容</a:t>
                      </a:r>
                      <a:endParaRPr kumimoji="1" lang="en-US" altLang="ja-JP" sz="1600" dirty="0">
                        <a:latin typeface="メイリオ" panose="020B0604030504040204" pitchFamily="50" charset="-128"/>
                        <a:ea typeface="メイリオ" panose="020B0604030504040204" pitchFamily="50" charset="-128"/>
                      </a:endParaRPr>
                    </a:p>
                    <a:p>
                      <a:endParaRPr kumimoji="1" lang="ja-JP" altLang="en-US" sz="1600" dirty="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1706709522"/>
                  </a:ext>
                </a:extLst>
              </a:tr>
              <a:tr h="678085">
                <a:tc>
                  <a:txBody>
                    <a:bodyPr/>
                    <a:lstStyle/>
                    <a:p>
                      <a:r>
                        <a:rPr kumimoji="1" lang="en-US" altLang="ja-JP" sz="1600" dirty="0">
                          <a:latin typeface="メイリオ" panose="020B0604030504040204" pitchFamily="50" charset="-128"/>
                          <a:ea typeface="メイリオ" panose="020B0604030504040204" pitchFamily="50" charset="-128"/>
                        </a:rPr>
                        <a:t>2025.9.17</a:t>
                      </a:r>
                      <a:endParaRPr kumimoji="1" lang="ja-JP" altLang="en-US" sz="1600" dirty="0">
                        <a:latin typeface="メイリオ" panose="020B0604030504040204" pitchFamily="50" charset="-128"/>
                        <a:ea typeface="メイリオ" panose="020B0604030504040204" pitchFamily="50" charset="-128"/>
                      </a:endParaRPr>
                    </a:p>
                  </a:txBody>
                  <a:tcPr/>
                </a:tc>
                <a:tc>
                  <a:txBody>
                    <a:bodyPr/>
                    <a:lstStyle/>
                    <a:p>
                      <a:r>
                        <a:rPr kumimoji="1" lang="ja-JP" altLang="en-US" sz="1600" dirty="0">
                          <a:latin typeface="メイリオ" panose="020B0604030504040204" pitchFamily="50" charset="-128"/>
                          <a:ea typeface="メイリオ" panose="020B0604030504040204" pitchFamily="50" charset="-128"/>
                        </a:rPr>
                        <a:t>初版配布</a:t>
                      </a:r>
                    </a:p>
                  </a:txBody>
                  <a:tcPr/>
                </a:tc>
                <a:extLst>
                  <a:ext uri="{0D108BD9-81ED-4DB2-BD59-A6C34878D82A}">
                    <a16:rowId xmlns:a16="http://schemas.microsoft.com/office/drawing/2014/main" val="2189257215"/>
                  </a:ext>
                </a:extLst>
              </a:tr>
              <a:tr h="678085">
                <a:tc>
                  <a:txBody>
                    <a:bodyPr/>
                    <a:lstStyle/>
                    <a:p>
                      <a:r>
                        <a:rPr kumimoji="1" lang="en-US" altLang="ja-JP" sz="1600" dirty="0">
                          <a:latin typeface="メイリオ" panose="020B0604030504040204" pitchFamily="50" charset="-128"/>
                          <a:ea typeface="メイリオ" panose="020B0604030504040204" pitchFamily="50" charset="-128"/>
                        </a:rPr>
                        <a:t>2025.9.25</a:t>
                      </a:r>
                      <a:endParaRPr kumimoji="1" lang="ja-JP" altLang="en-US" sz="1600" dirty="0">
                        <a:latin typeface="メイリオ" panose="020B0604030504040204" pitchFamily="50" charset="-128"/>
                        <a:ea typeface="メイリオ" panose="020B0604030504040204" pitchFamily="50" charset="-128"/>
                      </a:endParaRPr>
                    </a:p>
                  </a:txBody>
                  <a:tcPr/>
                </a:tc>
                <a:tc>
                  <a:txBody>
                    <a:bodyPr/>
                    <a:lstStyle/>
                    <a:p>
                      <a:r>
                        <a:rPr lang="en-US" altLang="ja-JP" sz="1600" dirty="0">
                          <a:latin typeface="メイリオ" panose="020B0604030504040204" pitchFamily="50" charset="-128"/>
                          <a:ea typeface="メイリオ" panose="020B0604030504040204" pitchFamily="50" charset="-128"/>
                        </a:rPr>
                        <a:t>1.</a:t>
                      </a:r>
                      <a:r>
                        <a:rPr lang="ja-JP" altLang="en-US" sz="1600" dirty="0">
                          <a:latin typeface="メイリオ" panose="020B0604030504040204" pitchFamily="50" charset="-128"/>
                          <a:ea typeface="メイリオ" panose="020B0604030504040204" pitchFamily="50" charset="-128"/>
                        </a:rPr>
                        <a:t>読み込んだスライドファイルが消えずに増えていることが判明したため、当該部分のコードを全面見直しして修正を実施</a:t>
                      </a:r>
                      <a:endParaRPr lang="en-US" altLang="ja-JP" sz="1600" dirty="0">
                        <a:latin typeface="メイリオ" panose="020B0604030504040204" pitchFamily="50" charset="-128"/>
                        <a:ea typeface="メイリオ" panose="020B0604030504040204" pitchFamily="50" charset="-128"/>
                      </a:endParaRPr>
                    </a:p>
                    <a:p>
                      <a:r>
                        <a:rPr kumimoji="1" lang="en-US" altLang="ja-JP" sz="1600" dirty="0">
                          <a:latin typeface="メイリオ" panose="020B0604030504040204" pitchFamily="50" charset="-128"/>
                          <a:ea typeface="メイリオ" panose="020B0604030504040204" pitchFamily="50" charset="-128"/>
                        </a:rPr>
                        <a:t>2.</a:t>
                      </a:r>
                      <a:r>
                        <a:rPr kumimoji="1" lang="ja-JP" altLang="en-US" sz="1600" dirty="0">
                          <a:latin typeface="メイリオ" panose="020B0604030504040204" pitchFamily="50" charset="-128"/>
                          <a:ea typeface="メイリオ" panose="020B0604030504040204" pitchFamily="50" charset="-128"/>
                        </a:rPr>
                        <a:t>スクリプト自体は、スライドが縦横どちらでも動作する為、マニュアルにも</a:t>
                      </a:r>
                      <a:r>
                        <a:rPr kumimoji="1" lang="ja-JP" altLang="en-US" sz="1600">
                          <a:latin typeface="メイリオ" panose="020B0604030504040204" pitchFamily="50" charset="-128"/>
                          <a:ea typeface="メイリオ" panose="020B0604030504040204" pitchFamily="50" charset="-128"/>
                        </a:rPr>
                        <a:t>記載。また、マニュアルにもスライドの画を入れた</a:t>
                      </a:r>
                      <a:endParaRPr kumimoji="1" lang="ja-JP" altLang="en-US" sz="1600" dirty="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4021058759"/>
                  </a:ext>
                </a:extLst>
              </a:tr>
            </a:tbl>
          </a:graphicData>
        </a:graphic>
      </p:graphicFrame>
    </p:spTree>
    <p:extLst>
      <p:ext uri="{BB962C8B-B14F-4D97-AF65-F5344CB8AC3E}">
        <p14:creationId xmlns:p14="http://schemas.microsoft.com/office/powerpoint/2010/main" val="2413323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31E3A45-D74F-B49F-88BC-9781D301CE8A}"/>
              </a:ext>
            </a:extLst>
          </p:cNvPr>
          <p:cNvSpPr>
            <a:spLocks noGrp="1"/>
          </p:cNvSpPr>
          <p:nvPr>
            <p:ph type="title"/>
          </p:nvPr>
        </p:nvSpPr>
        <p:spPr>
          <a:xfrm>
            <a:off x="471488" y="527405"/>
            <a:ext cx="5915025" cy="810076"/>
          </a:xfrm>
        </p:spPr>
        <p:txBody>
          <a:bodyPr/>
          <a:lstStyle/>
          <a:p>
            <a:r>
              <a:rPr kumimoji="1" lang="ja-JP" altLang="en-US" b="1" dirty="0">
                <a:latin typeface="メイリオ" panose="020B0604030504040204" pitchFamily="50" charset="-128"/>
                <a:ea typeface="メイリオ" panose="020B0604030504040204" pitchFamily="50" charset="-128"/>
              </a:rPr>
              <a:t>本</a:t>
            </a:r>
            <a:r>
              <a:rPr kumimoji="1" lang="en-US" altLang="ja-JP" b="1" dirty="0">
                <a:latin typeface="メイリオ" panose="020B0604030504040204" pitchFamily="50" charset="-128"/>
                <a:ea typeface="メイリオ" panose="020B0604030504040204" pitchFamily="50" charset="-128"/>
              </a:rPr>
              <a:t>GAS</a:t>
            </a:r>
            <a:r>
              <a:rPr kumimoji="1" lang="ja-JP" altLang="en-US" b="1" dirty="0">
                <a:latin typeface="メイリオ" panose="020B0604030504040204" pitchFamily="50" charset="-128"/>
                <a:ea typeface="メイリオ" panose="020B0604030504040204" pitchFamily="50" charset="-128"/>
              </a:rPr>
              <a:t>の目的</a:t>
            </a:r>
          </a:p>
        </p:txBody>
      </p:sp>
      <p:sp>
        <p:nvSpPr>
          <p:cNvPr id="3" name="コンテンツ プレースホルダー 2">
            <a:extLst>
              <a:ext uri="{FF2B5EF4-FFF2-40B4-BE49-F238E27FC236}">
                <a16:creationId xmlns:a16="http://schemas.microsoft.com/office/drawing/2014/main" id="{40F38C25-35BA-2CF0-58BB-E9F3F6E58D0B}"/>
              </a:ext>
            </a:extLst>
          </p:cNvPr>
          <p:cNvSpPr>
            <a:spLocks noGrp="1"/>
          </p:cNvSpPr>
          <p:nvPr>
            <p:ph idx="1"/>
          </p:nvPr>
        </p:nvSpPr>
        <p:spPr>
          <a:xfrm>
            <a:off x="347846" y="1091821"/>
            <a:ext cx="6038666" cy="3115255"/>
          </a:xfrm>
          <a:ln>
            <a:solidFill>
              <a:schemeClr val="tx1"/>
            </a:solidFill>
          </a:ln>
        </p:spPr>
        <p:txBody>
          <a:bodyPr>
            <a:noAutofit/>
          </a:bodyPr>
          <a:lstStyle/>
          <a:p>
            <a:r>
              <a:rPr lang="ja-JP" altLang="en-US" sz="2000" dirty="0">
                <a:latin typeface="メイリオ" panose="020B0604030504040204" pitchFamily="50" charset="-128"/>
                <a:ea typeface="メイリオ" panose="020B0604030504040204" pitchFamily="50" charset="-128"/>
              </a:rPr>
              <a:t>毎日の会館の会議室利用状況を横型サイネージやディスプレイに</a:t>
            </a:r>
            <a:r>
              <a:rPr lang="en-US" altLang="ja-JP" sz="2000" dirty="0">
                <a:latin typeface="メイリオ" panose="020B0604030504040204" pitchFamily="50" charset="-128"/>
                <a:ea typeface="メイリオ" panose="020B0604030504040204" pitchFamily="50" charset="-128"/>
              </a:rPr>
              <a:t>PC</a:t>
            </a:r>
            <a:r>
              <a:rPr lang="ja-JP" altLang="en-US" sz="2000" dirty="0">
                <a:latin typeface="メイリオ" panose="020B0604030504040204" pitchFamily="50" charset="-128"/>
                <a:ea typeface="メイリオ" panose="020B0604030504040204" pitchFamily="50" charset="-128"/>
              </a:rPr>
              <a:t>で表示したい。</a:t>
            </a:r>
            <a:endParaRPr lang="en-US" altLang="ja-JP" sz="2000" dirty="0">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毎週ザ・ビジネスモールから配信されてきている「最新案件一覧」を</a:t>
            </a:r>
            <a:r>
              <a:rPr lang="en-US" altLang="ja-JP" sz="2000" dirty="0">
                <a:latin typeface="メイリオ" panose="020B0604030504040204" pitchFamily="50" charset="-128"/>
                <a:ea typeface="メイリオ" panose="020B0604030504040204" pitchFamily="50" charset="-128"/>
              </a:rPr>
              <a:t>Google</a:t>
            </a:r>
            <a:r>
              <a:rPr lang="ja-JP" altLang="en-US" sz="2000" dirty="0">
                <a:latin typeface="メイリオ" panose="020B0604030504040204" pitchFamily="50" charset="-128"/>
                <a:ea typeface="メイリオ" panose="020B0604030504040204" pitchFamily="50" charset="-128"/>
              </a:rPr>
              <a:t>スライド形式に変換したものを、簡単にサイネージに追加</a:t>
            </a:r>
            <a:r>
              <a:rPr lang="en-US" altLang="ja-JP" sz="2000" dirty="0">
                <a:latin typeface="メイリオ" panose="020B0604030504040204" pitchFamily="50" charset="-128"/>
                <a:ea typeface="メイリオ" panose="020B0604030504040204" pitchFamily="50" charset="-128"/>
              </a:rPr>
              <a:t>PR</a:t>
            </a:r>
            <a:r>
              <a:rPr lang="ja-JP" altLang="en-US" sz="2000" dirty="0">
                <a:latin typeface="メイリオ" panose="020B0604030504040204" pitchFamily="50" charset="-128"/>
                <a:ea typeface="メイリオ" panose="020B0604030504040204" pitchFamily="50" charset="-128"/>
              </a:rPr>
              <a:t>できるようにする。</a:t>
            </a:r>
            <a:endParaRPr lang="en-US" altLang="ja-JP" sz="2000" dirty="0">
              <a:latin typeface="メイリオ" panose="020B0604030504040204" pitchFamily="50" charset="-128"/>
              <a:ea typeface="メイリオ" panose="020B0604030504040204" pitchFamily="50" charset="-128"/>
            </a:endParaRPr>
          </a:p>
          <a:p>
            <a:endParaRPr lang="en-US" altLang="ja-JP" sz="2000" dirty="0">
              <a:latin typeface="メイリオ" panose="020B0604030504040204" pitchFamily="50" charset="-128"/>
              <a:ea typeface="メイリオ" panose="020B0604030504040204" pitchFamily="50" charset="-128"/>
            </a:endParaRPr>
          </a:p>
          <a:p>
            <a:pPr marL="0" indent="0">
              <a:buNone/>
            </a:pPr>
            <a:r>
              <a:rPr lang="ja-JP" altLang="en-US" sz="2000" dirty="0">
                <a:latin typeface="メイリオ" panose="020B0604030504040204" pitchFamily="50" charset="-128"/>
                <a:ea typeface="メイリオ" panose="020B0604030504040204" pitchFamily="50" charset="-128"/>
              </a:rPr>
              <a:t>上記、</a:t>
            </a:r>
            <a:r>
              <a:rPr lang="en-US" altLang="ja-JP" sz="2000" dirty="0">
                <a:latin typeface="メイリオ" panose="020B0604030504040204" pitchFamily="50" charset="-128"/>
                <a:ea typeface="メイリオ" panose="020B0604030504040204" pitchFamily="50" charset="-128"/>
              </a:rPr>
              <a:t>2</a:t>
            </a:r>
            <a:r>
              <a:rPr lang="ja-JP" altLang="en-US" sz="2000" dirty="0">
                <a:latin typeface="メイリオ" panose="020B0604030504040204" pitchFamily="50" charset="-128"/>
                <a:ea typeface="メイリオ" panose="020B0604030504040204" pitchFamily="50" charset="-128"/>
              </a:rPr>
              <a:t>点を</a:t>
            </a:r>
            <a:r>
              <a:rPr lang="en-US" altLang="ja-JP" sz="2000" dirty="0">
                <a:latin typeface="メイリオ" panose="020B0604030504040204" pitchFamily="50" charset="-128"/>
                <a:ea typeface="メイリオ" panose="020B0604030504040204" pitchFamily="50" charset="-128"/>
              </a:rPr>
              <a:t>Google</a:t>
            </a:r>
            <a:r>
              <a:rPr lang="ja-JP" altLang="en-US" sz="2000" dirty="0">
                <a:latin typeface="メイリオ" panose="020B0604030504040204" pitchFamily="50" charset="-128"/>
                <a:ea typeface="メイリオ" panose="020B0604030504040204" pitchFamily="50" charset="-128"/>
              </a:rPr>
              <a:t>サービスを活用して簡単に実施するために作成したものです。</a:t>
            </a:r>
          </a:p>
        </p:txBody>
      </p:sp>
      <p:sp>
        <p:nvSpPr>
          <p:cNvPr id="4" name="テキスト ボックス 3">
            <a:extLst>
              <a:ext uri="{FF2B5EF4-FFF2-40B4-BE49-F238E27FC236}">
                <a16:creationId xmlns:a16="http://schemas.microsoft.com/office/drawing/2014/main" id="{C514B56D-B7A4-7B80-758F-B6B78AA108A5}"/>
              </a:ext>
            </a:extLst>
          </p:cNvPr>
          <p:cNvSpPr txBox="1"/>
          <p:nvPr/>
        </p:nvSpPr>
        <p:spPr>
          <a:xfrm>
            <a:off x="384938" y="4484948"/>
            <a:ext cx="6001574" cy="4893647"/>
          </a:xfrm>
          <a:prstGeom prst="rect">
            <a:avLst/>
          </a:prstGeom>
          <a:noFill/>
          <a:ln w="38100">
            <a:solidFill>
              <a:srgbClr val="FF0000"/>
            </a:solidFill>
          </a:ln>
        </p:spPr>
        <p:txBody>
          <a:bodyPr wrap="square" rtlCol="0">
            <a:spAutoFit/>
          </a:bodyPr>
          <a:lstStyle/>
          <a:p>
            <a:r>
              <a:rPr kumimoji="1" lang="en-US" altLang="ja-JP" sz="2400" b="1" dirty="0">
                <a:latin typeface="メイリオ" panose="020B0604030504040204" pitchFamily="50" charset="-128"/>
                <a:ea typeface="メイリオ" panose="020B0604030504040204" pitchFamily="50" charset="-128"/>
              </a:rPr>
              <a:t>【</a:t>
            </a:r>
            <a:r>
              <a:rPr kumimoji="1" lang="ja-JP" altLang="en-US" sz="2400" b="1" dirty="0">
                <a:latin typeface="メイリオ" panose="020B0604030504040204" pitchFamily="50" charset="-128"/>
                <a:ea typeface="メイリオ" panose="020B0604030504040204" pitchFamily="50" charset="-128"/>
              </a:rPr>
              <a:t>免責事項及びお約束</a:t>
            </a:r>
            <a:r>
              <a:rPr kumimoji="1" lang="en-US" altLang="ja-JP" sz="2400" b="1" dirty="0">
                <a:latin typeface="メイリオ" panose="020B0604030504040204" pitchFamily="50" charset="-128"/>
                <a:ea typeface="メイリオ" panose="020B0604030504040204" pitchFamily="50" charset="-128"/>
              </a:rPr>
              <a:t>】</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・作者は、皆さんがお使いになる環境下での動作保証は</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致しません。</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・うまく動かない場合は、</a:t>
            </a:r>
            <a:r>
              <a:rPr kumimoji="1" lang="en-US" altLang="ja-JP" dirty="0">
                <a:latin typeface="メイリオ" panose="020B0604030504040204" pitchFamily="50" charset="-128"/>
                <a:ea typeface="メイリオ" panose="020B0604030504040204" pitchFamily="50" charset="-128"/>
              </a:rPr>
              <a:t>Gemini</a:t>
            </a:r>
            <a:r>
              <a:rPr kumimoji="1" lang="ja-JP" altLang="en-US" dirty="0">
                <a:latin typeface="メイリオ" panose="020B0604030504040204" pitchFamily="50" charset="-128"/>
                <a:ea typeface="メイリオ" panose="020B0604030504040204" pitchFamily="50" charset="-128"/>
              </a:rPr>
              <a:t>を活用してお使いの</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環境に合うようにコードを修正してもらってくださ</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い。</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・本</a:t>
            </a:r>
            <a:r>
              <a:rPr kumimoji="1" lang="en-US" altLang="ja-JP" dirty="0">
                <a:latin typeface="メイリオ" panose="020B0604030504040204" pitchFamily="50" charset="-128"/>
                <a:ea typeface="メイリオ" panose="020B0604030504040204" pitchFamily="50" charset="-128"/>
              </a:rPr>
              <a:t>GAS</a:t>
            </a:r>
            <a:r>
              <a:rPr kumimoji="1" lang="ja-JP" altLang="en-US" dirty="0">
                <a:latin typeface="メイリオ" panose="020B0604030504040204" pitchFamily="50" charset="-128"/>
                <a:ea typeface="メイリオ" panose="020B0604030504040204" pitchFamily="50" charset="-128"/>
              </a:rPr>
              <a:t>は、佐倉商工会議所での環境にあわせて作成し</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ています。</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a:t>
            </a:r>
            <a:r>
              <a:rPr kumimoji="1" lang="en-US" altLang="ja-JP" dirty="0">
                <a:latin typeface="メイリオ" panose="020B0604030504040204" pitchFamily="50" charset="-128"/>
                <a:ea typeface="メイリオ" panose="020B0604030504040204" pitchFamily="50" charset="-128"/>
              </a:rPr>
              <a:t>(5</a:t>
            </a:r>
            <a:r>
              <a:rPr kumimoji="1" lang="ja-JP" altLang="en-US" dirty="0">
                <a:latin typeface="メイリオ" panose="020B0604030504040204" pitchFamily="50" charset="-128"/>
                <a:ea typeface="メイリオ" panose="020B0604030504040204" pitchFamily="50" charset="-128"/>
              </a:rPr>
              <a:t>会議室対応なので、必要に応じて修正が必要です）</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・動作確認は</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a:t>
            </a:r>
            <a:r>
              <a:rPr kumimoji="1" lang="en-US" altLang="ja-JP" dirty="0">
                <a:latin typeface="メイリオ" panose="020B0604030504040204" pitchFamily="50" charset="-128"/>
                <a:ea typeface="メイリオ" panose="020B0604030504040204" pitchFamily="50" charset="-128"/>
              </a:rPr>
              <a:t>Google Chrome</a:t>
            </a:r>
            <a:r>
              <a:rPr lang="ja-JP" altLang="en-US" dirty="0">
                <a:latin typeface="メイリオ" panose="020B0604030504040204" pitchFamily="50" charset="-128"/>
                <a:ea typeface="メイリオ" panose="020B0604030504040204" pitchFamily="50" charset="-128"/>
              </a:rPr>
              <a:t>バージョン </a:t>
            </a:r>
            <a:r>
              <a:rPr lang="en-US" altLang="ja-JP" dirty="0">
                <a:latin typeface="メイリオ" panose="020B0604030504040204" pitchFamily="50" charset="-128"/>
                <a:ea typeface="メイリオ" panose="020B0604030504040204" pitchFamily="50" charset="-128"/>
              </a:rPr>
              <a:t>140.0.7339.128</a:t>
            </a:r>
            <a:r>
              <a:rPr lang="ja-JP" altLang="en-US" dirty="0">
                <a:latin typeface="メイリオ" panose="020B0604030504040204" pitchFamily="50" charset="-128"/>
                <a:ea typeface="メイリオ" panose="020B0604030504040204" pitchFamily="50" charset="-128"/>
              </a:rPr>
              <a:t>（</a:t>
            </a:r>
            <a:r>
              <a:rPr lang="en-US" altLang="ja-JP" dirty="0">
                <a:latin typeface="メイリオ" panose="020B0604030504040204" pitchFamily="50" charset="-128"/>
                <a:ea typeface="メイリオ" panose="020B0604030504040204" pitchFamily="50" charset="-128"/>
              </a:rPr>
              <a:t>Official Build</a:t>
            </a:r>
            <a:r>
              <a:rPr lang="ja-JP" altLang="en-US" dirty="0">
                <a:latin typeface="メイリオ" panose="020B0604030504040204" pitchFamily="50" charset="-128"/>
                <a:ea typeface="メイリオ" panose="020B0604030504040204" pitchFamily="50" charset="-128"/>
              </a:rPr>
              <a:t>）</a:t>
            </a:r>
            <a:r>
              <a:rPr lang="en-US" altLang="ja-JP" dirty="0">
                <a:latin typeface="メイリオ" panose="020B0604030504040204" pitchFamily="50" charset="-128"/>
                <a:ea typeface="メイリオ" panose="020B0604030504040204" pitchFamily="50" charset="-128"/>
              </a:rPr>
              <a:t>64 </a:t>
            </a:r>
            <a:r>
              <a:rPr lang="ja-JP" altLang="en-US" dirty="0">
                <a:latin typeface="メイリオ" panose="020B0604030504040204" pitchFamily="50" charset="-128"/>
                <a:ea typeface="メイリオ" panose="020B0604030504040204" pitchFamily="50" charset="-128"/>
              </a:rPr>
              <a:t>ビット版でとっています。</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a:t>
            </a:r>
            <a:r>
              <a:rPr kumimoji="1" lang="en-US" altLang="ja-JP" dirty="0">
                <a:latin typeface="メイリオ" panose="020B0604030504040204" pitchFamily="50" charset="-128"/>
                <a:ea typeface="メイリオ" panose="020B0604030504040204" pitchFamily="50" charset="-128"/>
              </a:rPr>
              <a:t>GAS</a:t>
            </a:r>
            <a:r>
              <a:rPr kumimoji="1" lang="ja-JP" altLang="en-US" dirty="0">
                <a:latin typeface="メイリオ" panose="020B0604030504040204" pitchFamily="50" charset="-128"/>
                <a:ea typeface="メイリオ" panose="020B0604030504040204" pitchFamily="50" charset="-128"/>
              </a:rPr>
              <a:t>の仕様改訂があった場合は、</a:t>
            </a:r>
            <a:r>
              <a:rPr kumimoji="1" lang="en-US" altLang="ja-JP" dirty="0">
                <a:latin typeface="メイリオ" panose="020B0604030504040204" pitchFamily="50" charset="-128"/>
                <a:ea typeface="メイリオ" panose="020B0604030504040204" pitchFamily="50" charset="-128"/>
              </a:rPr>
              <a:t>GAS</a:t>
            </a:r>
            <a:r>
              <a:rPr kumimoji="1" lang="ja-JP" altLang="en-US" dirty="0">
                <a:latin typeface="メイリオ" panose="020B0604030504040204" pitchFamily="50" charset="-128"/>
                <a:ea typeface="メイリオ" panose="020B0604030504040204" pitchFamily="50" charset="-128"/>
              </a:rPr>
              <a:t>の書き直しが必</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要になる場合があります。</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a:t>
            </a:r>
            <a:r>
              <a:rPr kumimoji="1" lang="en-US" altLang="ja-JP" dirty="0">
                <a:latin typeface="メイリオ" panose="020B0604030504040204" pitchFamily="50" charset="-128"/>
                <a:ea typeface="メイリオ" panose="020B0604030504040204" pitchFamily="50" charset="-128"/>
              </a:rPr>
              <a:t>GAS</a:t>
            </a:r>
            <a:r>
              <a:rPr kumimoji="1" lang="ja-JP" altLang="en-US" dirty="0">
                <a:latin typeface="メイリオ" panose="020B0604030504040204" pitchFamily="50" charset="-128"/>
                <a:ea typeface="メイリオ" panose="020B0604030504040204" pitchFamily="50" charset="-128"/>
              </a:rPr>
              <a:t>の仕様上、</a:t>
            </a:r>
            <a:r>
              <a:rPr kumimoji="1" lang="en-US" altLang="ja-JP" dirty="0">
                <a:latin typeface="メイリオ" panose="020B0604030504040204" pitchFamily="50" charset="-128"/>
                <a:ea typeface="メイリオ" panose="020B0604030504040204" pitchFamily="50" charset="-128"/>
              </a:rPr>
              <a:t>1</a:t>
            </a:r>
            <a:r>
              <a:rPr kumimoji="1" lang="ja-JP" altLang="en-US" dirty="0">
                <a:latin typeface="メイリオ" panose="020B0604030504040204" pitchFamily="50" charset="-128"/>
                <a:ea typeface="メイリオ" panose="020B0604030504040204" pitchFamily="50" charset="-128"/>
              </a:rPr>
              <a:t>ブラウザで</a:t>
            </a:r>
            <a:r>
              <a:rPr kumimoji="1" lang="en-US" altLang="ja-JP" dirty="0">
                <a:latin typeface="メイリオ" panose="020B0604030504040204" pitchFamily="50" charset="-128"/>
                <a:ea typeface="メイリオ" panose="020B0604030504040204" pitchFamily="50" charset="-128"/>
              </a:rPr>
              <a:t>2</a:t>
            </a:r>
            <a:r>
              <a:rPr kumimoji="1" lang="ja-JP" altLang="en-US" dirty="0">
                <a:latin typeface="メイリオ" panose="020B0604030504040204" pitchFamily="50" charset="-128"/>
                <a:ea typeface="メイリオ" panose="020B0604030504040204" pitchFamily="50" charset="-128"/>
              </a:rPr>
              <a:t>アカウント以上の同時運</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用には対応していません</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・スライドは</a:t>
            </a:r>
            <a:r>
              <a:rPr kumimoji="1" lang="en-US" altLang="ja-JP" dirty="0">
                <a:latin typeface="メイリオ" panose="020B0604030504040204" pitchFamily="50" charset="-128"/>
                <a:ea typeface="メイリオ" panose="020B0604030504040204" pitchFamily="50" charset="-128"/>
              </a:rPr>
              <a:t>16</a:t>
            </a:r>
            <a:r>
              <a:rPr kumimoji="1" lang="ja-JP" altLang="en-US" dirty="0">
                <a:latin typeface="メイリオ" panose="020B0604030504040204" pitchFamily="50" charset="-128"/>
                <a:ea typeface="メイリオ" panose="020B0604030504040204" pitchFamily="50" charset="-128"/>
              </a:rPr>
              <a:t>：</a:t>
            </a:r>
            <a:r>
              <a:rPr kumimoji="1" lang="en-US" altLang="ja-JP" dirty="0">
                <a:latin typeface="メイリオ" panose="020B0604030504040204" pitchFamily="50" charset="-128"/>
                <a:ea typeface="メイリオ" panose="020B0604030504040204" pitchFamily="50" charset="-128"/>
              </a:rPr>
              <a:t>9</a:t>
            </a:r>
            <a:r>
              <a:rPr kumimoji="1" lang="ja-JP" altLang="en-US" dirty="0">
                <a:latin typeface="メイリオ" panose="020B0604030504040204" pitchFamily="50" charset="-128"/>
                <a:ea typeface="メイリオ" panose="020B0604030504040204" pitchFamily="50" charset="-128"/>
              </a:rPr>
              <a:t>（デフォルト）で作成してください</a:t>
            </a:r>
          </a:p>
        </p:txBody>
      </p:sp>
    </p:spTree>
    <p:extLst>
      <p:ext uri="{BB962C8B-B14F-4D97-AF65-F5344CB8AC3E}">
        <p14:creationId xmlns:p14="http://schemas.microsoft.com/office/powerpoint/2010/main" val="4201942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CC89C536-4969-4C2C-4C7B-2FB615262A3B}"/>
              </a:ext>
            </a:extLst>
          </p:cNvPr>
          <p:cNvPicPr>
            <a:picLocks noChangeAspect="1"/>
          </p:cNvPicPr>
          <p:nvPr/>
        </p:nvPicPr>
        <p:blipFill>
          <a:blip r:embed="rId2"/>
          <a:stretch>
            <a:fillRect/>
          </a:stretch>
        </p:blipFill>
        <p:spPr>
          <a:xfrm>
            <a:off x="245658" y="1050878"/>
            <a:ext cx="6320365" cy="3555205"/>
          </a:xfrm>
          <a:prstGeom prst="rect">
            <a:avLst/>
          </a:prstGeom>
          <a:ln w="12700">
            <a:solidFill>
              <a:schemeClr val="tx1"/>
            </a:solidFill>
          </a:ln>
        </p:spPr>
      </p:pic>
      <p:pic>
        <p:nvPicPr>
          <p:cNvPr id="7" name="図 6">
            <a:extLst>
              <a:ext uri="{FF2B5EF4-FFF2-40B4-BE49-F238E27FC236}">
                <a16:creationId xmlns:a16="http://schemas.microsoft.com/office/drawing/2014/main" id="{B13ADC2A-0D5F-3564-AF9D-F211026F65A8}"/>
              </a:ext>
            </a:extLst>
          </p:cNvPr>
          <p:cNvPicPr>
            <a:picLocks noChangeAspect="1"/>
          </p:cNvPicPr>
          <p:nvPr/>
        </p:nvPicPr>
        <p:blipFill>
          <a:blip r:embed="rId3"/>
          <a:stretch>
            <a:fillRect/>
          </a:stretch>
        </p:blipFill>
        <p:spPr>
          <a:xfrm>
            <a:off x="245659" y="4894888"/>
            <a:ext cx="6320365" cy="3555205"/>
          </a:xfrm>
          <a:prstGeom prst="rect">
            <a:avLst/>
          </a:prstGeom>
          <a:ln>
            <a:solidFill>
              <a:schemeClr val="tx1"/>
            </a:solidFill>
          </a:ln>
        </p:spPr>
      </p:pic>
      <p:sp>
        <p:nvSpPr>
          <p:cNvPr id="8" name="テキスト ボックス 7">
            <a:extLst>
              <a:ext uri="{FF2B5EF4-FFF2-40B4-BE49-F238E27FC236}">
                <a16:creationId xmlns:a16="http://schemas.microsoft.com/office/drawing/2014/main" id="{5BAFB668-277E-F72B-AB91-97949E26AA3C}"/>
              </a:ext>
            </a:extLst>
          </p:cNvPr>
          <p:cNvSpPr txBox="1"/>
          <p:nvPr/>
        </p:nvSpPr>
        <p:spPr>
          <a:xfrm>
            <a:off x="245658" y="286603"/>
            <a:ext cx="5977721" cy="646331"/>
          </a:xfrm>
          <a:prstGeom prst="rect">
            <a:avLst/>
          </a:prstGeom>
          <a:noFill/>
        </p:spPr>
        <p:txBody>
          <a:bodyPr wrap="square" rtlCol="0">
            <a:spAutoFit/>
          </a:bodyPr>
          <a:lstStyle/>
          <a:p>
            <a:r>
              <a:rPr kumimoji="1" lang="ja-JP" altLang="en-US" sz="3600" b="1" dirty="0">
                <a:latin typeface="メイリオ" panose="020B0604030504040204" pitchFamily="50" charset="-128"/>
                <a:ea typeface="メイリオ" panose="020B0604030504040204" pitchFamily="50" charset="-128"/>
              </a:rPr>
              <a:t>作成例</a:t>
            </a:r>
          </a:p>
        </p:txBody>
      </p:sp>
      <p:sp>
        <p:nvSpPr>
          <p:cNvPr id="9" name="テキスト ボックス 8">
            <a:extLst>
              <a:ext uri="{FF2B5EF4-FFF2-40B4-BE49-F238E27FC236}">
                <a16:creationId xmlns:a16="http://schemas.microsoft.com/office/drawing/2014/main" id="{956E5240-DF24-34C6-F001-5AFD0ECC6266}"/>
              </a:ext>
            </a:extLst>
          </p:cNvPr>
          <p:cNvSpPr txBox="1"/>
          <p:nvPr/>
        </p:nvSpPr>
        <p:spPr>
          <a:xfrm>
            <a:off x="245658" y="8560265"/>
            <a:ext cx="6320364" cy="1200329"/>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このような表示画面は、各会議所で</a:t>
            </a:r>
            <a:r>
              <a:rPr kumimoji="1" lang="en-US" altLang="ja-JP" dirty="0">
                <a:latin typeface="メイリオ" panose="020B0604030504040204" pitchFamily="50" charset="-128"/>
                <a:ea typeface="メイリオ" panose="020B0604030504040204" pitchFamily="50" charset="-128"/>
              </a:rPr>
              <a:t>Google</a:t>
            </a:r>
            <a:r>
              <a:rPr kumimoji="1" lang="ja-JP" altLang="en-US" dirty="0">
                <a:latin typeface="メイリオ" panose="020B0604030504040204" pitchFamily="50" charset="-128"/>
                <a:ea typeface="メイリオ" panose="020B0604030504040204" pitchFamily="50" charset="-128"/>
              </a:rPr>
              <a:t>スライドを用いて作成してください。</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ここでは動作用のスクリプト（</a:t>
            </a:r>
            <a:r>
              <a:rPr kumimoji="1" lang="en-US" altLang="ja-JP" dirty="0">
                <a:latin typeface="メイリオ" panose="020B0604030504040204" pitchFamily="50" charset="-128"/>
                <a:ea typeface="メイリオ" panose="020B0604030504040204" pitchFamily="50" charset="-128"/>
              </a:rPr>
              <a:t>GAS</a:t>
            </a:r>
            <a:r>
              <a:rPr kumimoji="1" lang="ja-JP" altLang="en-US" dirty="0">
                <a:latin typeface="メイリオ" panose="020B0604030504040204" pitchFamily="50" charset="-128"/>
                <a:ea typeface="メイリオ" panose="020B0604030504040204" pitchFamily="50" charset="-128"/>
              </a:rPr>
              <a:t>）の提供のみ行っています。</a:t>
            </a:r>
          </a:p>
        </p:txBody>
      </p:sp>
    </p:spTree>
    <p:extLst>
      <p:ext uri="{BB962C8B-B14F-4D97-AF65-F5344CB8AC3E}">
        <p14:creationId xmlns:p14="http://schemas.microsoft.com/office/powerpoint/2010/main" val="2945740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C00EF4F-BACD-006C-1D30-FEFA06D529DA}"/>
              </a:ext>
            </a:extLst>
          </p:cNvPr>
          <p:cNvSpPr>
            <a:spLocks noGrp="1"/>
          </p:cNvSpPr>
          <p:nvPr>
            <p:ph type="title"/>
          </p:nvPr>
        </p:nvSpPr>
        <p:spPr>
          <a:xfrm>
            <a:off x="471488" y="688183"/>
            <a:ext cx="5915025" cy="594539"/>
          </a:xfrm>
        </p:spPr>
        <p:txBody>
          <a:bodyPr>
            <a:normAutofit/>
          </a:bodyPr>
          <a:lstStyle/>
          <a:p>
            <a:r>
              <a:rPr kumimoji="1" lang="ja-JP" altLang="en-US" sz="3200" b="1" dirty="0">
                <a:latin typeface="メイリオ" panose="020B0604030504040204" pitchFamily="50" charset="-128"/>
                <a:ea typeface="メイリオ" panose="020B0604030504040204" pitchFamily="50" charset="-128"/>
              </a:rPr>
              <a:t>事前に用意するモノ</a:t>
            </a:r>
          </a:p>
        </p:txBody>
      </p:sp>
      <p:sp>
        <p:nvSpPr>
          <p:cNvPr id="3" name="コンテンツ プレースホルダー 2">
            <a:extLst>
              <a:ext uri="{FF2B5EF4-FFF2-40B4-BE49-F238E27FC236}">
                <a16:creationId xmlns:a16="http://schemas.microsoft.com/office/drawing/2014/main" id="{07334430-D0E1-7759-E71F-35519EDE3D4E}"/>
              </a:ext>
            </a:extLst>
          </p:cNvPr>
          <p:cNvSpPr>
            <a:spLocks noGrp="1"/>
          </p:cNvSpPr>
          <p:nvPr>
            <p:ph idx="1"/>
          </p:nvPr>
        </p:nvSpPr>
        <p:spPr>
          <a:xfrm>
            <a:off x="280255" y="1107699"/>
            <a:ext cx="6297490" cy="3012465"/>
          </a:xfrm>
        </p:spPr>
        <p:txBody>
          <a:bodyPr>
            <a:normAutofit/>
          </a:bodyPr>
          <a:lstStyle/>
          <a:p>
            <a:r>
              <a:rPr kumimoji="1" lang="en-US" altLang="ja-JP" dirty="0">
                <a:latin typeface="メイリオ" panose="020B0604030504040204" pitchFamily="50" charset="-128"/>
                <a:ea typeface="メイリオ" panose="020B0604030504040204" pitchFamily="50" charset="-128"/>
              </a:rPr>
              <a:t>Google</a:t>
            </a:r>
            <a:r>
              <a:rPr kumimoji="1" lang="ja-JP" altLang="en-US" dirty="0">
                <a:latin typeface="メイリオ" panose="020B0604030504040204" pitchFamily="50" charset="-128"/>
                <a:ea typeface="メイリオ" panose="020B0604030504040204" pitchFamily="50" charset="-128"/>
              </a:rPr>
              <a:t>アカウント</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（無料版・有料版どちらでも可能）</a:t>
            </a:r>
            <a:endParaRPr kumimoji="1" lang="en-US" altLang="ja-JP"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インターネットに常時接続している</a:t>
            </a:r>
            <a:r>
              <a:rPr lang="en-US" altLang="ja-JP" dirty="0">
                <a:latin typeface="メイリオ" panose="020B0604030504040204" pitchFamily="50" charset="-128"/>
                <a:ea typeface="メイリオ" panose="020B0604030504040204" pitchFamily="50" charset="-128"/>
              </a:rPr>
              <a:t>PC1</a:t>
            </a:r>
            <a:r>
              <a:rPr lang="ja-JP" altLang="en-US" dirty="0">
                <a:latin typeface="メイリオ" panose="020B0604030504040204" pitchFamily="50" charset="-128"/>
                <a:ea typeface="メイリオ" panose="020B0604030504040204" pitchFamily="50" charset="-128"/>
              </a:rPr>
              <a:t>台（スペックは正直どうでもいいです。但し、稼働時間中はインターネットに常時接続するので、サポート中</a:t>
            </a:r>
            <a:r>
              <a:rPr lang="en-US" altLang="ja-JP" dirty="0">
                <a:latin typeface="メイリオ" panose="020B0604030504040204" pitchFamily="50" charset="-128"/>
                <a:ea typeface="メイリオ" panose="020B0604030504040204" pitchFamily="50" charset="-128"/>
              </a:rPr>
              <a:t>OS</a:t>
            </a:r>
            <a:r>
              <a:rPr lang="ja-JP" altLang="en-US" dirty="0">
                <a:latin typeface="メイリオ" panose="020B0604030504040204" pitchFamily="50" charset="-128"/>
                <a:ea typeface="メイリオ" panose="020B0604030504040204" pitchFamily="50" charset="-128"/>
              </a:rPr>
              <a:t>であること）</a:t>
            </a:r>
            <a:br>
              <a:rPr lang="en-US" altLang="ja-JP" dirty="0">
                <a:latin typeface="メイリオ" panose="020B0604030504040204" pitchFamily="50" charset="-128"/>
                <a:ea typeface="メイリオ" panose="020B0604030504040204" pitchFamily="50" charset="-128"/>
              </a:rPr>
            </a:br>
            <a:r>
              <a:rPr lang="en-US" altLang="ja-JP" sz="1800" dirty="0">
                <a:latin typeface="メイリオ" panose="020B0604030504040204" pitchFamily="50" charset="-128"/>
                <a:ea typeface="メイリオ" panose="020B0604030504040204" pitchFamily="50" charset="-128"/>
              </a:rPr>
              <a:t>※GWS</a:t>
            </a:r>
            <a:r>
              <a:rPr lang="ja-JP" altLang="en-US" sz="1800" dirty="0">
                <a:latin typeface="メイリオ" panose="020B0604030504040204" pitchFamily="50" charset="-128"/>
                <a:ea typeface="メイリオ" panose="020B0604030504040204" pitchFamily="50" charset="-128"/>
              </a:rPr>
              <a:t>に指示を出す為の</a:t>
            </a:r>
            <a:r>
              <a:rPr lang="en-US" altLang="ja-JP" sz="1800" dirty="0">
                <a:latin typeface="メイリオ" panose="020B0604030504040204" pitchFamily="50" charset="-128"/>
                <a:ea typeface="メイリオ" panose="020B0604030504040204" pitchFamily="50" charset="-128"/>
              </a:rPr>
              <a:t>PC</a:t>
            </a:r>
            <a:r>
              <a:rPr lang="ja-JP" altLang="en-US" sz="1800" dirty="0">
                <a:latin typeface="メイリオ" panose="020B0604030504040204" pitchFamily="50" charset="-128"/>
                <a:ea typeface="メイリオ" panose="020B0604030504040204" pitchFamily="50" charset="-128"/>
              </a:rPr>
              <a:t>なので</a:t>
            </a:r>
            <a:r>
              <a:rPr lang="en-US" altLang="ja-JP" sz="1800" dirty="0">
                <a:latin typeface="メイリオ" panose="020B0604030504040204" pitchFamily="50" charset="-128"/>
                <a:ea typeface="メイリオ" panose="020B0604030504040204" pitchFamily="50" charset="-128"/>
              </a:rPr>
              <a:t>Chrome OS flex</a:t>
            </a:r>
            <a:r>
              <a:rPr lang="ja-JP" altLang="en-US" sz="1800" dirty="0">
                <a:latin typeface="メイリオ" panose="020B0604030504040204" pitchFamily="50" charset="-128"/>
                <a:ea typeface="メイリオ" panose="020B0604030504040204" pitchFamily="50" charset="-128"/>
              </a:rPr>
              <a:t>でも良い。佐倉では</a:t>
            </a:r>
            <a:r>
              <a:rPr lang="en-US" altLang="ja-JP" sz="1800" dirty="0">
                <a:latin typeface="メイリオ" panose="020B0604030504040204" pitchFamily="50" charset="-128"/>
                <a:ea typeface="メイリオ" panose="020B0604030504040204" pitchFamily="50" charset="-128"/>
              </a:rPr>
              <a:t>Chrome OS flex</a:t>
            </a:r>
            <a:r>
              <a:rPr lang="ja-JP" altLang="en-US" sz="1800" dirty="0">
                <a:latin typeface="メイリオ" panose="020B0604030504040204" pitchFamily="50" charset="-128"/>
                <a:ea typeface="メイリオ" panose="020B0604030504040204" pitchFamily="50" charset="-128"/>
              </a:rPr>
              <a:t>で運用中</a:t>
            </a:r>
            <a:endParaRPr kumimoji="1" lang="ja-JP" altLang="en-US" sz="1800" dirty="0">
              <a:latin typeface="メイリオ" panose="020B0604030504040204" pitchFamily="50" charset="-128"/>
              <a:ea typeface="メイリオ" panose="020B0604030504040204" pitchFamily="50" charset="-128"/>
            </a:endParaRPr>
          </a:p>
        </p:txBody>
      </p:sp>
      <p:sp>
        <p:nvSpPr>
          <p:cNvPr id="4" name="タイトル 1">
            <a:extLst>
              <a:ext uri="{FF2B5EF4-FFF2-40B4-BE49-F238E27FC236}">
                <a16:creationId xmlns:a16="http://schemas.microsoft.com/office/drawing/2014/main" id="{E78B607D-9F4E-3F0E-9A2A-9577C8592D63}"/>
              </a:ext>
            </a:extLst>
          </p:cNvPr>
          <p:cNvSpPr txBox="1">
            <a:spLocks/>
          </p:cNvSpPr>
          <p:nvPr/>
        </p:nvSpPr>
        <p:spPr>
          <a:xfrm>
            <a:off x="375954" y="4408948"/>
            <a:ext cx="5915025" cy="82372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r>
              <a:rPr lang="ja-JP" altLang="en-US" sz="3200" b="1" dirty="0">
                <a:latin typeface="メイリオ" panose="020B0604030504040204" pitchFamily="50" charset="-128"/>
                <a:ea typeface="メイリオ" panose="020B0604030504040204" pitchFamily="50" charset="-128"/>
              </a:rPr>
              <a:t>事前に作成しておくもの</a:t>
            </a:r>
          </a:p>
        </p:txBody>
      </p:sp>
      <p:sp>
        <p:nvSpPr>
          <p:cNvPr id="5" name="コンテンツ プレースホルダー 2">
            <a:extLst>
              <a:ext uri="{FF2B5EF4-FFF2-40B4-BE49-F238E27FC236}">
                <a16:creationId xmlns:a16="http://schemas.microsoft.com/office/drawing/2014/main" id="{8F73BA5D-60BC-33F5-355B-847E53622FEC}"/>
              </a:ext>
            </a:extLst>
          </p:cNvPr>
          <p:cNvSpPr txBox="1">
            <a:spLocks/>
          </p:cNvSpPr>
          <p:nvPr/>
        </p:nvSpPr>
        <p:spPr>
          <a:xfrm>
            <a:off x="471488" y="5071893"/>
            <a:ext cx="5915025" cy="4145924"/>
          </a:xfrm>
          <a:prstGeom prst="rect">
            <a:avLst/>
          </a:prstGeom>
        </p:spPr>
        <p:txBody>
          <a:bodyPr vert="horz" lIns="91440" tIns="45720" rIns="91440" bIns="45720" rtlCol="0">
            <a:normAutofit fontScale="925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r>
              <a:rPr lang="en-US" altLang="ja-JP" sz="2000" dirty="0">
                <a:latin typeface="メイリオ" panose="020B0604030504040204" pitchFamily="50" charset="-128"/>
                <a:ea typeface="メイリオ" panose="020B0604030504040204" pitchFamily="50" charset="-128"/>
              </a:rPr>
              <a:t>Google</a:t>
            </a:r>
            <a:r>
              <a:rPr lang="ja-JP" altLang="en-US" sz="2000" dirty="0">
                <a:latin typeface="メイリオ" panose="020B0604030504040204" pitchFamily="50" charset="-128"/>
                <a:ea typeface="メイリオ" panose="020B0604030504040204" pitchFamily="50" charset="-128"/>
              </a:rPr>
              <a:t>カレンダーを１会議室に対して</a:t>
            </a:r>
            <a:r>
              <a:rPr lang="en-US" altLang="ja-JP" sz="2000" dirty="0">
                <a:latin typeface="メイリオ" panose="020B0604030504040204" pitchFamily="50" charset="-128"/>
                <a:ea typeface="メイリオ" panose="020B0604030504040204" pitchFamily="50" charset="-128"/>
              </a:rPr>
              <a:t>1</a:t>
            </a:r>
            <a:r>
              <a:rPr lang="ja-JP" altLang="en-US" sz="2000" dirty="0">
                <a:latin typeface="メイリオ" panose="020B0604030504040204" pitchFamily="50" charset="-128"/>
                <a:ea typeface="メイリオ" panose="020B0604030504040204" pitchFamily="50" charset="-128"/>
              </a:rPr>
              <a:t>カレンダーで作成。</a:t>
            </a:r>
            <a:br>
              <a:rPr lang="en-US" altLang="ja-JP" sz="2000" dirty="0">
                <a:latin typeface="メイリオ" panose="020B0604030504040204" pitchFamily="50" charset="-128"/>
                <a:ea typeface="メイリオ" panose="020B0604030504040204" pitchFamily="50" charset="-128"/>
              </a:rPr>
            </a:b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佐倉の場合は、</a:t>
            </a:r>
            <a:r>
              <a:rPr lang="en-US" altLang="ja-JP" sz="2000" dirty="0">
                <a:latin typeface="メイリオ" panose="020B0604030504040204" pitchFamily="50" charset="-128"/>
                <a:ea typeface="メイリオ" panose="020B0604030504040204" pitchFamily="50" charset="-128"/>
              </a:rPr>
              <a:t>5</a:t>
            </a:r>
            <a:r>
              <a:rPr lang="ja-JP" altLang="en-US" sz="2000" dirty="0">
                <a:latin typeface="メイリオ" panose="020B0604030504040204" pitchFamily="50" charset="-128"/>
                <a:ea typeface="メイリオ" panose="020B0604030504040204" pitchFamily="50" charset="-128"/>
              </a:rPr>
              <a:t>部屋なので</a:t>
            </a:r>
            <a:r>
              <a:rPr lang="en-US" altLang="ja-JP" sz="2000" dirty="0">
                <a:latin typeface="メイリオ" panose="020B0604030504040204" pitchFamily="50" charset="-128"/>
                <a:ea typeface="メイリオ" panose="020B0604030504040204" pitchFamily="50" charset="-128"/>
              </a:rPr>
              <a:t>5</a:t>
            </a:r>
            <a:r>
              <a:rPr lang="ja-JP" altLang="en-US" sz="2000" dirty="0">
                <a:latin typeface="メイリオ" panose="020B0604030504040204" pitchFamily="50" charset="-128"/>
                <a:ea typeface="メイリオ" panose="020B0604030504040204" pitchFamily="50" charset="-128"/>
              </a:rPr>
              <a:t>つカレンダーを作成しています。</a:t>
            </a:r>
            <a:br>
              <a:rPr lang="en-US" altLang="ja-JP" sz="2000" dirty="0">
                <a:latin typeface="メイリオ" panose="020B0604030504040204" pitchFamily="50" charset="-128"/>
                <a:ea typeface="メイリオ" panose="020B0604030504040204" pitchFamily="50" charset="-128"/>
              </a:rPr>
            </a:b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それぞれのカレンダー</a:t>
            </a:r>
            <a:r>
              <a:rPr lang="en-US" altLang="ja-JP" sz="2000" dirty="0">
                <a:latin typeface="メイリオ" panose="020B0604030504040204" pitchFamily="50" charset="-128"/>
                <a:ea typeface="メイリオ" panose="020B0604030504040204" pitchFamily="50" charset="-128"/>
              </a:rPr>
              <a:t>ID</a:t>
            </a:r>
            <a:r>
              <a:rPr lang="ja-JP" altLang="en-US" sz="2000" dirty="0">
                <a:latin typeface="メイリオ" panose="020B0604030504040204" pitchFamily="50" charset="-128"/>
                <a:ea typeface="メイリオ" panose="020B0604030504040204" pitchFamily="50" charset="-128"/>
              </a:rPr>
              <a:t>を取得しておきます</a:t>
            </a:r>
            <a:endParaRPr lang="en-US" altLang="ja-JP" sz="2000" dirty="0">
              <a:latin typeface="メイリオ" panose="020B0604030504040204" pitchFamily="50" charset="-128"/>
              <a:ea typeface="メイリオ" panose="020B0604030504040204" pitchFamily="50" charset="-128"/>
            </a:endParaRPr>
          </a:p>
          <a:p>
            <a:endParaRPr lang="en-US" altLang="ja-JP" sz="2000" dirty="0">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大阪商工会議所から貰った今週の最新案件一覧を</a:t>
            </a:r>
            <a:r>
              <a:rPr lang="en-US" altLang="ja-JP" sz="2000" dirty="0">
                <a:latin typeface="メイリオ" panose="020B0604030504040204" pitchFamily="50" charset="-128"/>
                <a:ea typeface="メイリオ" panose="020B0604030504040204" pitchFamily="50" charset="-128"/>
              </a:rPr>
              <a:t>Google</a:t>
            </a:r>
            <a:r>
              <a:rPr lang="ja-JP" altLang="en-US" sz="2000" dirty="0">
                <a:latin typeface="メイリオ" panose="020B0604030504040204" pitchFamily="50" charset="-128"/>
                <a:ea typeface="メイリオ" panose="020B0604030504040204" pitchFamily="50" charset="-128"/>
              </a:rPr>
              <a:t>スライド形式に変換したファイル</a:t>
            </a:r>
            <a:br>
              <a:rPr lang="en-US" altLang="ja-JP" sz="2000" dirty="0">
                <a:latin typeface="メイリオ" panose="020B0604030504040204" pitchFamily="50" charset="-128"/>
                <a:ea typeface="メイリオ" panose="020B0604030504040204" pitchFamily="50" charset="-128"/>
              </a:rPr>
            </a:b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横仕様のスライドが必要</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縦は不可）</a:t>
            </a:r>
            <a:endParaRPr lang="en-US" altLang="ja-JP" sz="2000" dirty="0">
              <a:latin typeface="メイリオ" panose="020B0604030504040204" pitchFamily="50" charset="-128"/>
              <a:ea typeface="メイリオ" panose="020B0604030504040204" pitchFamily="50" charset="-128"/>
            </a:endParaRPr>
          </a:p>
          <a:p>
            <a:pPr marL="0" indent="0">
              <a:buNone/>
            </a:pPr>
            <a:r>
              <a:rPr lang="ja-JP" altLang="en-US" sz="2000" dirty="0">
                <a:latin typeface="メイリオ" panose="020B0604030504040204" pitchFamily="50" charset="-128"/>
                <a:ea typeface="メイリオ" panose="020B0604030504040204" pitchFamily="50" charset="-128"/>
              </a:rPr>
              <a:t>　（本スクリプトは縦仕様で作っているサイネージ</a:t>
            </a:r>
            <a:br>
              <a:rPr lang="en-US" altLang="ja-JP" sz="2000" dirty="0">
                <a:latin typeface="メイリオ" panose="020B0604030504040204" pitchFamily="50" charset="-128"/>
                <a:ea typeface="メイリオ" panose="020B0604030504040204" pitchFamily="50" charset="-128"/>
              </a:rPr>
            </a:br>
            <a:r>
              <a:rPr lang="ja-JP" altLang="en-US" sz="2000" dirty="0">
                <a:latin typeface="メイリオ" panose="020B0604030504040204" pitchFamily="50" charset="-128"/>
                <a:ea typeface="メイリオ" panose="020B0604030504040204" pitchFamily="50" charset="-128"/>
              </a:rPr>
              <a:t>　　でも利用は可能。この場合大商さんから頂く最</a:t>
            </a:r>
            <a:br>
              <a:rPr lang="en-US" altLang="ja-JP" sz="2000" dirty="0">
                <a:latin typeface="メイリオ" panose="020B0604030504040204" pitchFamily="50" charset="-128"/>
                <a:ea typeface="メイリオ" panose="020B0604030504040204" pitchFamily="50" charset="-128"/>
              </a:rPr>
            </a:br>
            <a:r>
              <a:rPr lang="ja-JP" altLang="en-US" sz="2000" dirty="0">
                <a:latin typeface="メイリオ" panose="020B0604030504040204" pitchFamily="50" charset="-128"/>
                <a:ea typeface="メイリオ" panose="020B0604030504040204" pitchFamily="50" charset="-128"/>
              </a:rPr>
              <a:t>　　新案件一覧は縦で</a:t>
            </a:r>
            <a:r>
              <a:rPr lang="en-US" altLang="ja-JP" sz="2000" dirty="0">
                <a:latin typeface="メイリオ" panose="020B0604030504040204" pitchFamily="50" charset="-128"/>
                <a:ea typeface="メイリオ" panose="020B0604030504040204" pitchFamily="50" charset="-128"/>
              </a:rPr>
              <a:t>OK</a:t>
            </a:r>
            <a:r>
              <a:rPr lang="ja-JP" altLang="en-US" sz="2000" dirty="0">
                <a:latin typeface="メイリオ" panose="020B0604030504040204" pitchFamily="50" charset="-128"/>
                <a:ea typeface="メイリオ" panose="020B0604030504040204" pitchFamily="50" charset="-128"/>
              </a:rPr>
              <a:t>です。説明は横のみで作成</a:t>
            </a:r>
            <a:br>
              <a:rPr lang="en-US" altLang="ja-JP" sz="2000" dirty="0">
                <a:latin typeface="メイリオ" panose="020B0604030504040204" pitchFamily="50" charset="-128"/>
                <a:ea typeface="メイリオ" panose="020B0604030504040204" pitchFamily="50" charset="-128"/>
              </a:rPr>
            </a:br>
            <a:r>
              <a:rPr lang="ja-JP" altLang="en-US" sz="2000" dirty="0">
                <a:latin typeface="メイリオ" panose="020B0604030504040204" pitchFamily="50" charset="-128"/>
                <a:ea typeface="メイリオ" panose="020B0604030504040204" pitchFamily="50" charset="-128"/>
              </a:rPr>
              <a:t>　　しています）</a:t>
            </a:r>
            <a:br>
              <a:rPr lang="en-US" altLang="ja-JP" sz="2000" dirty="0">
                <a:latin typeface="メイリオ" panose="020B0604030504040204" pitchFamily="50" charset="-128"/>
                <a:ea typeface="メイリオ" panose="020B0604030504040204" pitchFamily="50" charset="-128"/>
              </a:rPr>
            </a:br>
            <a:br>
              <a:rPr lang="en-US" altLang="ja-JP" sz="2000" dirty="0">
                <a:latin typeface="メイリオ" panose="020B0604030504040204" pitchFamily="50" charset="-128"/>
                <a:ea typeface="メイリオ" panose="020B0604030504040204" pitchFamily="50" charset="-128"/>
              </a:rPr>
            </a:br>
            <a:endParaRPr lang="en-US" altLang="ja-JP" sz="2000" dirty="0">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会議室案内用の</a:t>
            </a:r>
            <a:r>
              <a:rPr lang="en-US" altLang="ja-JP" sz="2000" dirty="0">
                <a:latin typeface="メイリオ" panose="020B0604030504040204" pitchFamily="50" charset="-128"/>
                <a:ea typeface="メイリオ" panose="020B0604030504040204" pitchFamily="50" charset="-128"/>
              </a:rPr>
              <a:t>Google</a:t>
            </a:r>
            <a:r>
              <a:rPr lang="ja-JP" altLang="en-US" sz="2000" dirty="0">
                <a:latin typeface="メイリオ" panose="020B0604030504040204" pitchFamily="50" charset="-128"/>
                <a:ea typeface="メイリオ" panose="020B0604030504040204" pitchFamily="50" charset="-128"/>
              </a:rPr>
              <a:t>スライド（後述）</a:t>
            </a:r>
          </a:p>
        </p:txBody>
      </p:sp>
    </p:spTree>
    <p:extLst>
      <p:ext uri="{BB962C8B-B14F-4D97-AF65-F5344CB8AC3E}">
        <p14:creationId xmlns:p14="http://schemas.microsoft.com/office/powerpoint/2010/main" val="10228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2F583DAC-73B8-3DDC-C6EE-EECE0C607CFA}"/>
              </a:ext>
            </a:extLst>
          </p:cNvPr>
          <p:cNvPicPr>
            <a:picLocks noChangeAspect="1"/>
          </p:cNvPicPr>
          <p:nvPr/>
        </p:nvPicPr>
        <p:blipFill>
          <a:blip r:embed="rId2"/>
          <a:stretch>
            <a:fillRect/>
          </a:stretch>
        </p:blipFill>
        <p:spPr>
          <a:xfrm>
            <a:off x="129653" y="399970"/>
            <a:ext cx="6598693" cy="3509059"/>
          </a:xfrm>
          <a:prstGeom prst="rect">
            <a:avLst/>
          </a:prstGeom>
          <a:ln>
            <a:solidFill>
              <a:schemeClr val="accent1"/>
            </a:solidFill>
          </a:ln>
        </p:spPr>
      </p:pic>
      <p:cxnSp>
        <p:nvCxnSpPr>
          <p:cNvPr id="13" name="直線矢印コネクタ 12">
            <a:extLst>
              <a:ext uri="{FF2B5EF4-FFF2-40B4-BE49-F238E27FC236}">
                <a16:creationId xmlns:a16="http://schemas.microsoft.com/office/drawing/2014/main" id="{4788C5C4-CF80-89A2-2826-F16E5B9A4D0A}"/>
              </a:ext>
            </a:extLst>
          </p:cNvPr>
          <p:cNvCxnSpPr>
            <a:cxnSpLocks/>
          </p:cNvCxnSpPr>
          <p:nvPr/>
        </p:nvCxnSpPr>
        <p:spPr>
          <a:xfrm flipV="1">
            <a:off x="4123921" y="769545"/>
            <a:ext cx="1389775" cy="543207"/>
          </a:xfrm>
          <a:prstGeom prst="straightConnector1">
            <a:avLst/>
          </a:prstGeom>
          <a:ln w="38100">
            <a:solidFill>
              <a:schemeClr val="accent4"/>
            </a:solidFill>
            <a:tailEnd type="triangle"/>
          </a:ln>
        </p:spPr>
        <p:style>
          <a:lnRef idx="2">
            <a:schemeClr val="accent1"/>
          </a:lnRef>
          <a:fillRef idx="0">
            <a:schemeClr val="accent1"/>
          </a:fillRef>
          <a:effectRef idx="1">
            <a:schemeClr val="accent1"/>
          </a:effectRef>
          <a:fontRef idx="minor">
            <a:schemeClr val="tx1"/>
          </a:fontRef>
        </p:style>
      </p:cxnSp>
      <p:sp>
        <p:nvSpPr>
          <p:cNvPr id="14" name="テキスト ボックス 13">
            <a:extLst>
              <a:ext uri="{FF2B5EF4-FFF2-40B4-BE49-F238E27FC236}">
                <a16:creationId xmlns:a16="http://schemas.microsoft.com/office/drawing/2014/main" id="{FD5000E2-9EE9-8802-3120-9FC7E2F936BF}"/>
              </a:ext>
            </a:extLst>
          </p:cNvPr>
          <p:cNvSpPr txBox="1"/>
          <p:nvPr/>
        </p:nvSpPr>
        <p:spPr>
          <a:xfrm>
            <a:off x="655092" y="3844044"/>
            <a:ext cx="4026090" cy="923330"/>
          </a:xfrm>
          <a:prstGeom prst="rect">
            <a:avLst/>
          </a:prstGeom>
          <a:solidFill>
            <a:schemeClr val="accent1">
              <a:lumMod val="20000"/>
              <a:lumOff val="80000"/>
            </a:schemeClr>
          </a:solidFill>
          <a:ln>
            <a:solidFill>
              <a:schemeClr val="tx2">
                <a:lumMod val="90000"/>
                <a:lumOff val="10000"/>
              </a:schemeClr>
            </a:solidFill>
          </a:ln>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カレンダーにつけている会議室名称を入れる（ここに各会議室の予定が入りますので非常に重要です）</a:t>
            </a:r>
          </a:p>
        </p:txBody>
      </p:sp>
      <p:cxnSp>
        <p:nvCxnSpPr>
          <p:cNvPr id="15" name="直線矢印コネクタ 14">
            <a:extLst>
              <a:ext uri="{FF2B5EF4-FFF2-40B4-BE49-F238E27FC236}">
                <a16:creationId xmlns:a16="http://schemas.microsoft.com/office/drawing/2014/main" id="{F570A687-5B76-4DEA-E249-C04A0D99CB63}"/>
              </a:ext>
            </a:extLst>
          </p:cNvPr>
          <p:cNvCxnSpPr>
            <a:cxnSpLocks/>
          </p:cNvCxnSpPr>
          <p:nvPr/>
        </p:nvCxnSpPr>
        <p:spPr>
          <a:xfrm flipV="1">
            <a:off x="4245602" y="3661895"/>
            <a:ext cx="1268094" cy="174463"/>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19" name="図 18">
            <a:extLst>
              <a:ext uri="{FF2B5EF4-FFF2-40B4-BE49-F238E27FC236}">
                <a16:creationId xmlns:a16="http://schemas.microsoft.com/office/drawing/2014/main" id="{94E768EA-0558-6C51-010E-613D70BF1D75}"/>
              </a:ext>
            </a:extLst>
          </p:cNvPr>
          <p:cNvPicPr>
            <a:picLocks noChangeAspect="1"/>
          </p:cNvPicPr>
          <p:nvPr/>
        </p:nvPicPr>
        <p:blipFill>
          <a:blip r:embed="rId3"/>
          <a:stretch>
            <a:fillRect/>
          </a:stretch>
        </p:blipFill>
        <p:spPr>
          <a:xfrm>
            <a:off x="197891" y="4873301"/>
            <a:ext cx="6521734" cy="3342651"/>
          </a:xfrm>
          <a:prstGeom prst="rect">
            <a:avLst/>
          </a:prstGeom>
          <a:ln>
            <a:solidFill>
              <a:schemeClr val="tx1"/>
            </a:solidFill>
          </a:ln>
        </p:spPr>
      </p:pic>
      <p:cxnSp>
        <p:nvCxnSpPr>
          <p:cNvPr id="21" name="直線矢印コネクタ 20">
            <a:extLst>
              <a:ext uri="{FF2B5EF4-FFF2-40B4-BE49-F238E27FC236}">
                <a16:creationId xmlns:a16="http://schemas.microsoft.com/office/drawing/2014/main" id="{CD273C03-943A-31F1-2344-4C0796F8E1FF}"/>
              </a:ext>
            </a:extLst>
          </p:cNvPr>
          <p:cNvCxnSpPr>
            <a:cxnSpLocks/>
          </p:cNvCxnSpPr>
          <p:nvPr/>
        </p:nvCxnSpPr>
        <p:spPr>
          <a:xfrm flipV="1">
            <a:off x="3087232" y="4989513"/>
            <a:ext cx="2544023" cy="1555113"/>
          </a:xfrm>
          <a:prstGeom prst="straightConnector1">
            <a:avLst/>
          </a:prstGeom>
          <a:ln w="38100">
            <a:solidFill>
              <a:schemeClr val="accent4"/>
            </a:solidFill>
            <a:tailEnd type="triangle"/>
          </a:ln>
        </p:spPr>
        <p:style>
          <a:lnRef idx="2">
            <a:schemeClr val="accent1"/>
          </a:lnRef>
          <a:fillRef idx="0">
            <a:schemeClr val="accent1"/>
          </a:fillRef>
          <a:effectRef idx="1">
            <a:schemeClr val="accent1"/>
          </a:effectRef>
          <a:fontRef idx="minor">
            <a:schemeClr val="tx1"/>
          </a:fontRef>
        </p:style>
      </p:cxnSp>
      <p:cxnSp>
        <p:nvCxnSpPr>
          <p:cNvPr id="26" name="直線矢印コネクタ 25">
            <a:extLst>
              <a:ext uri="{FF2B5EF4-FFF2-40B4-BE49-F238E27FC236}">
                <a16:creationId xmlns:a16="http://schemas.microsoft.com/office/drawing/2014/main" id="{BCB2A277-E49D-28A9-C32A-856970E0F975}"/>
              </a:ext>
            </a:extLst>
          </p:cNvPr>
          <p:cNvCxnSpPr>
            <a:cxnSpLocks/>
          </p:cNvCxnSpPr>
          <p:nvPr/>
        </p:nvCxnSpPr>
        <p:spPr>
          <a:xfrm>
            <a:off x="2734147" y="4782747"/>
            <a:ext cx="2779549" cy="312998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30724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6381B-7240-02BD-574F-C01FAB6B75FF}"/>
            </a:ext>
          </a:extLst>
        </p:cNvPr>
        <p:cNvGrpSpPr/>
        <p:nvPr/>
      </p:nvGrpSpPr>
      <p:grpSpPr>
        <a:xfrm>
          <a:off x="0" y="0"/>
          <a:ext cx="0" cy="0"/>
          <a:chOff x="0" y="0"/>
          <a:chExt cx="0" cy="0"/>
        </a:xfrm>
      </p:grpSpPr>
      <p:pic>
        <p:nvPicPr>
          <p:cNvPr id="19" name="図 18">
            <a:extLst>
              <a:ext uri="{FF2B5EF4-FFF2-40B4-BE49-F238E27FC236}">
                <a16:creationId xmlns:a16="http://schemas.microsoft.com/office/drawing/2014/main" id="{73F3BA79-4A01-5B9F-681B-83D9A12ABB7A}"/>
              </a:ext>
            </a:extLst>
          </p:cNvPr>
          <p:cNvPicPr>
            <a:picLocks noChangeAspect="1"/>
          </p:cNvPicPr>
          <p:nvPr/>
        </p:nvPicPr>
        <p:blipFill>
          <a:blip r:embed="rId2"/>
          <a:stretch>
            <a:fillRect/>
          </a:stretch>
        </p:blipFill>
        <p:spPr>
          <a:xfrm>
            <a:off x="204718" y="2806235"/>
            <a:ext cx="6521734" cy="3342651"/>
          </a:xfrm>
          <a:prstGeom prst="rect">
            <a:avLst/>
          </a:prstGeom>
          <a:ln>
            <a:solidFill>
              <a:schemeClr val="tx1"/>
            </a:solidFill>
          </a:ln>
        </p:spPr>
      </p:pic>
      <p:sp>
        <p:nvSpPr>
          <p:cNvPr id="3" name="テキスト ボックス 2">
            <a:extLst>
              <a:ext uri="{FF2B5EF4-FFF2-40B4-BE49-F238E27FC236}">
                <a16:creationId xmlns:a16="http://schemas.microsoft.com/office/drawing/2014/main" id="{95984DB5-B803-B35A-B296-885DD74D384F}"/>
              </a:ext>
            </a:extLst>
          </p:cNvPr>
          <p:cNvSpPr txBox="1"/>
          <p:nvPr/>
        </p:nvSpPr>
        <p:spPr>
          <a:xfrm>
            <a:off x="624385" y="6199622"/>
            <a:ext cx="4575412" cy="369332"/>
          </a:xfrm>
          <a:prstGeom prst="rect">
            <a:avLst/>
          </a:prstGeom>
          <a:noFill/>
        </p:spPr>
        <p:txBody>
          <a:bodyPr wrap="square">
            <a:spAutoFit/>
          </a:bodyPr>
          <a:lstStyle/>
          <a:p>
            <a:r>
              <a:rPr lang="en-US" altLang="ja-JP" dirty="0"/>
              <a:t>__GAS_PICKUP_SLIDE_SECTION_START__</a:t>
            </a:r>
            <a:endParaRPr lang="ja-JP" altLang="en-US" dirty="0"/>
          </a:p>
        </p:txBody>
      </p:sp>
      <p:sp>
        <p:nvSpPr>
          <p:cNvPr id="4" name="テキスト ボックス 3">
            <a:extLst>
              <a:ext uri="{FF2B5EF4-FFF2-40B4-BE49-F238E27FC236}">
                <a16:creationId xmlns:a16="http://schemas.microsoft.com/office/drawing/2014/main" id="{0FD041F3-0D8D-5830-819C-1860B3810A3A}"/>
              </a:ext>
            </a:extLst>
          </p:cNvPr>
          <p:cNvSpPr txBox="1"/>
          <p:nvPr/>
        </p:nvSpPr>
        <p:spPr>
          <a:xfrm>
            <a:off x="95534" y="354842"/>
            <a:ext cx="6662571" cy="2031325"/>
          </a:xfrm>
          <a:prstGeom prst="rect">
            <a:avLst/>
          </a:prstGeom>
          <a:noFill/>
        </p:spPr>
        <p:txBody>
          <a:bodyPr wrap="square" rtlCol="0">
            <a:spAutoFit/>
          </a:bodyPr>
          <a:lstStyle/>
          <a:p>
            <a:r>
              <a:rPr kumimoji="1" lang="ja-JP" altLang="en-US" dirty="0"/>
              <a:t>各会議室のページが出来上がったら最後のページに「</a:t>
            </a:r>
            <a:r>
              <a:rPr lang="en-US" altLang="ja-JP" dirty="0"/>
              <a:t>__GAS_PICKUP_SLIDE_SECTION_START__</a:t>
            </a:r>
            <a:r>
              <a:rPr lang="ja-JP" altLang="en-US" dirty="0"/>
              <a:t>」という文字をページ外でも構わないので入れる（文字色は、白でも構わない）</a:t>
            </a:r>
            <a:endParaRPr lang="en-US" altLang="ja-JP" dirty="0"/>
          </a:p>
          <a:p>
            <a:endParaRPr kumimoji="1" lang="en-US" altLang="ja-JP" dirty="0"/>
          </a:p>
          <a:p>
            <a:r>
              <a:rPr kumimoji="1" lang="en-US" altLang="ja-JP" dirty="0"/>
              <a:t>※</a:t>
            </a:r>
            <a:r>
              <a:rPr kumimoji="1" lang="ja-JP" altLang="en-US" dirty="0"/>
              <a:t>この</a:t>
            </a:r>
            <a:r>
              <a:rPr lang="en-US" altLang="ja-JP" dirty="0"/>
              <a:t>__GAS_PICKUP_SLIDE_SECTION_START__</a:t>
            </a:r>
            <a:r>
              <a:rPr lang="ja-JP" altLang="en-US" dirty="0"/>
              <a:t>を記載した</a:t>
            </a:r>
            <a:r>
              <a:rPr kumimoji="1" lang="ja-JP" altLang="en-US" dirty="0"/>
              <a:t>ページ以降はザ・ビジネスモールの</a:t>
            </a:r>
            <a:r>
              <a:rPr lang="ja-JP" altLang="en-US" dirty="0">
                <a:latin typeface="メイリオ" panose="020B0604030504040204" pitchFamily="50" charset="-128"/>
                <a:ea typeface="メイリオ" panose="020B0604030504040204" pitchFamily="50" charset="-128"/>
              </a:rPr>
              <a:t>今週の最新案件一覧で書き換える形となります</a:t>
            </a:r>
            <a:endParaRPr kumimoji="1" lang="ja-JP" altLang="en-US" dirty="0"/>
          </a:p>
        </p:txBody>
      </p:sp>
      <p:sp>
        <p:nvSpPr>
          <p:cNvPr id="5" name="正方形/長方形 4">
            <a:extLst>
              <a:ext uri="{FF2B5EF4-FFF2-40B4-BE49-F238E27FC236}">
                <a16:creationId xmlns:a16="http://schemas.microsoft.com/office/drawing/2014/main" id="{D7CE2D66-152C-D50F-D4E9-3B9C396FA43A}"/>
              </a:ext>
            </a:extLst>
          </p:cNvPr>
          <p:cNvSpPr/>
          <p:nvPr/>
        </p:nvSpPr>
        <p:spPr>
          <a:xfrm>
            <a:off x="54592" y="2647666"/>
            <a:ext cx="6758105" cy="414891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 name="直線矢印コネクタ 6">
            <a:extLst>
              <a:ext uri="{FF2B5EF4-FFF2-40B4-BE49-F238E27FC236}">
                <a16:creationId xmlns:a16="http://schemas.microsoft.com/office/drawing/2014/main" id="{7E7A46DF-7F8E-FE26-0E78-E31DC83CCD62}"/>
              </a:ext>
            </a:extLst>
          </p:cNvPr>
          <p:cNvCxnSpPr>
            <a:cxnSpLocks/>
          </p:cNvCxnSpPr>
          <p:nvPr/>
        </p:nvCxnSpPr>
        <p:spPr>
          <a:xfrm flipV="1">
            <a:off x="1673557" y="6619690"/>
            <a:ext cx="235424" cy="978258"/>
          </a:xfrm>
          <a:prstGeom prst="straightConnector1">
            <a:avLst/>
          </a:prstGeom>
          <a:ln w="762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2" name="テキスト ボックス 11">
            <a:extLst>
              <a:ext uri="{FF2B5EF4-FFF2-40B4-BE49-F238E27FC236}">
                <a16:creationId xmlns:a16="http://schemas.microsoft.com/office/drawing/2014/main" id="{7FEB15BB-3C01-4486-2A1F-C418AD4CEF01}"/>
              </a:ext>
            </a:extLst>
          </p:cNvPr>
          <p:cNvSpPr txBox="1"/>
          <p:nvPr/>
        </p:nvSpPr>
        <p:spPr>
          <a:xfrm>
            <a:off x="313359" y="7648684"/>
            <a:ext cx="5964070" cy="1200329"/>
          </a:xfrm>
          <a:prstGeom prst="rect">
            <a:avLst/>
          </a:prstGeom>
          <a:noFill/>
        </p:spPr>
        <p:txBody>
          <a:bodyPr wrap="square" rtlCol="0">
            <a:spAutoFit/>
          </a:bodyPr>
          <a:lstStyle/>
          <a:p>
            <a:r>
              <a:rPr kumimoji="1" lang="ja-JP" altLang="en-US" dirty="0"/>
              <a:t>ザ・ビジネスモールのこの文字が入っているページを以降は</a:t>
            </a:r>
            <a:r>
              <a:rPr kumimoji="1" lang="en-US" altLang="ja-JP" dirty="0"/>
              <a:t>GAS</a:t>
            </a:r>
            <a:r>
              <a:rPr kumimoji="1" lang="ja-JP" altLang="en-US" dirty="0"/>
              <a:t>を利用して、ザビジネスモールのファイルで書き換えることになります。（スライド背景同色にした隠し文字で</a:t>
            </a:r>
            <a:r>
              <a:rPr kumimoji="1" lang="en-US" altLang="ja-JP" dirty="0"/>
              <a:t>OK</a:t>
            </a:r>
            <a:r>
              <a:rPr kumimoji="1" lang="ja-JP" altLang="en-US" dirty="0"/>
              <a:t>）</a:t>
            </a:r>
          </a:p>
        </p:txBody>
      </p:sp>
    </p:spTree>
    <p:extLst>
      <p:ext uri="{BB962C8B-B14F-4D97-AF65-F5344CB8AC3E}">
        <p14:creationId xmlns:p14="http://schemas.microsoft.com/office/powerpoint/2010/main" val="8345764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5EA7E7-6657-C5C5-BE86-126DFB739A9E}"/>
              </a:ext>
            </a:extLst>
          </p:cNvPr>
          <p:cNvSpPr>
            <a:spLocks noGrp="1"/>
          </p:cNvSpPr>
          <p:nvPr>
            <p:ph type="title"/>
          </p:nvPr>
        </p:nvSpPr>
        <p:spPr>
          <a:xfrm>
            <a:off x="471488" y="527405"/>
            <a:ext cx="5915025" cy="700894"/>
          </a:xfrm>
        </p:spPr>
        <p:txBody>
          <a:bodyPr/>
          <a:lstStyle/>
          <a:p>
            <a:r>
              <a:rPr kumimoji="1" lang="en-US" altLang="ja-JP" b="1" dirty="0"/>
              <a:t>GAS</a:t>
            </a:r>
            <a:r>
              <a:rPr kumimoji="1" lang="ja-JP" altLang="en-US" b="1" dirty="0"/>
              <a:t>の設定をする</a:t>
            </a:r>
          </a:p>
        </p:txBody>
      </p:sp>
      <p:sp>
        <p:nvSpPr>
          <p:cNvPr id="3" name="コンテンツ プレースホルダー 2">
            <a:extLst>
              <a:ext uri="{FF2B5EF4-FFF2-40B4-BE49-F238E27FC236}">
                <a16:creationId xmlns:a16="http://schemas.microsoft.com/office/drawing/2014/main" id="{784CDD85-7372-D4FD-39A3-4C616164C636}"/>
              </a:ext>
            </a:extLst>
          </p:cNvPr>
          <p:cNvSpPr>
            <a:spLocks noGrp="1"/>
          </p:cNvSpPr>
          <p:nvPr>
            <p:ph idx="1"/>
          </p:nvPr>
        </p:nvSpPr>
        <p:spPr>
          <a:xfrm>
            <a:off x="471488" y="2007389"/>
            <a:ext cx="5915025" cy="804049"/>
          </a:xfrm>
        </p:spPr>
        <p:txBody>
          <a:bodyPr>
            <a:normAutofit fontScale="92500" lnSpcReduction="10000"/>
          </a:bodyPr>
          <a:lstStyle/>
          <a:p>
            <a:r>
              <a:rPr kumimoji="1" lang="ja-JP" altLang="en-US" dirty="0"/>
              <a:t>スライド上から</a:t>
            </a:r>
            <a:r>
              <a:rPr kumimoji="1" lang="en-US" altLang="ja-JP" dirty="0"/>
              <a:t>GAS</a:t>
            </a:r>
            <a:r>
              <a:rPr kumimoji="1" lang="ja-JP" altLang="en-US" dirty="0"/>
              <a:t>の設定をします。</a:t>
            </a:r>
            <a:br>
              <a:rPr kumimoji="1" lang="en-US" altLang="ja-JP" dirty="0"/>
            </a:br>
            <a:r>
              <a:rPr kumimoji="1" lang="ja-JP" altLang="en-US" dirty="0"/>
              <a:t>当該スライドを開いた状態で拡張機能→</a:t>
            </a:r>
            <a:r>
              <a:rPr kumimoji="1" lang="en-US" altLang="ja-JP" dirty="0"/>
              <a:t>Apps Script</a:t>
            </a:r>
            <a:r>
              <a:rPr kumimoji="1" lang="ja-JP" altLang="en-US" dirty="0"/>
              <a:t>を押して編集画面を出す</a:t>
            </a:r>
          </a:p>
        </p:txBody>
      </p:sp>
      <p:pic>
        <p:nvPicPr>
          <p:cNvPr id="5" name="図 4">
            <a:extLst>
              <a:ext uri="{FF2B5EF4-FFF2-40B4-BE49-F238E27FC236}">
                <a16:creationId xmlns:a16="http://schemas.microsoft.com/office/drawing/2014/main" id="{E87A3456-AB23-50F3-ED5E-9B94C5930A86}"/>
              </a:ext>
            </a:extLst>
          </p:cNvPr>
          <p:cNvPicPr>
            <a:picLocks noChangeAspect="1"/>
          </p:cNvPicPr>
          <p:nvPr/>
        </p:nvPicPr>
        <p:blipFill>
          <a:blip r:embed="rId2"/>
          <a:stretch>
            <a:fillRect/>
          </a:stretch>
        </p:blipFill>
        <p:spPr>
          <a:xfrm>
            <a:off x="170995" y="2866391"/>
            <a:ext cx="6516009" cy="1486107"/>
          </a:xfrm>
          <a:prstGeom prst="rect">
            <a:avLst/>
          </a:prstGeom>
          <a:ln>
            <a:solidFill>
              <a:schemeClr val="tx1"/>
            </a:solidFill>
          </a:ln>
        </p:spPr>
      </p:pic>
      <p:cxnSp>
        <p:nvCxnSpPr>
          <p:cNvPr id="7" name="直線矢印コネクタ 6">
            <a:extLst>
              <a:ext uri="{FF2B5EF4-FFF2-40B4-BE49-F238E27FC236}">
                <a16:creationId xmlns:a16="http://schemas.microsoft.com/office/drawing/2014/main" id="{6AC5F5D3-F829-62B5-EE04-DEAFA83BF6FF}"/>
              </a:ext>
            </a:extLst>
          </p:cNvPr>
          <p:cNvCxnSpPr>
            <a:cxnSpLocks/>
          </p:cNvCxnSpPr>
          <p:nvPr/>
        </p:nvCxnSpPr>
        <p:spPr>
          <a:xfrm>
            <a:off x="2784143" y="2715904"/>
            <a:ext cx="1231709" cy="1186876"/>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11" name="テキスト ボックス 10">
            <a:extLst>
              <a:ext uri="{FF2B5EF4-FFF2-40B4-BE49-F238E27FC236}">
                <a16:creationId xmlns:a16="http://schemas.microsoft.com/office/drawing/2014/main" id="{B67D7294-4A7E-5DD8-B817-DDC90FFCED85}"/>
              </a:ext>
            </a:extLst>
          </p:cNvPr>
          <p:cNvSpPr txBox="1"/>
          <p:nvPr/>
        </p:nvSpPr>
        <p:spPr>
          <a:xfrm>
            <a:off x="272955" y="4662514"/>
            <a:ext cx="5636526" cy="923330"/>
          </a:xfrm>
          <a:prstGeom prst="rect">
            <a:avLst/>
          </a:prstGeom>
          <a:noFill/>
        </p:spPr>
        <p:txBody>
          <a:bodyPr wrap="square" rtlCol="0">
            <a:spAutoFit/>
          </a:bodyPr>
          <a:lstStyle/>
          <a:p>
            <a:r>
              <a:rPr kumimoji="1" lang="ja-JP" altLang="en-US" dirty="0"/>
              <a:t>続いて開いた画面の黄□で囲った部分の文字を消して、付属の</a:t>
            </a:r>
            <a:r>
              <a:rPr kumimoji="1" lang="en-US" altLang="ja-JP" dirty="0"/>
              <a:t>GAS</a:t>
            </a:r>
            <a:r>
              <a:rPr kumimoji="1" lang="ja-JP" altLang="en-US" dirty="0"/>
              <a:t>コードが書かれた文書の中身をすべてコピペする</a:t>
            </a:r>
          </a:p>
        </p:txBody>
      </p:sp>
      <p:pic>
        <p:nvPicPr>
          <p:cNvPr id="13" name="図 12">
            <a:extLst>
              <a:ext uri="{FF2B5EF4-FFF2-40B4-BE49-F238E27FC236}">
                <a16:creationId xmlns:a16="http://schemas.microsoft.com/office/drawing/2014/main" id="{4D358E2E-9695-E45D-B438-77E4D7B68C06}"/>
              </a:ext>
            </a:extLst>
          </p:cNvPr>
          <p:cNvPicPr>
            <a:picLocks noChangeAspect="1"/>
          </p:cNvPicPr>
          <p:nvPr/>
        </p:nvPicPr>
        <p:blipFill>
          <a:blip r:embed="rId3"/>
          <a:stretch>
            <a:fillRect/>
          </a:stretch>
        </p:blipFill>
        <p:spPr>
          <a:xfrm>
            <a:off x="234156" y="5618860"/>
            <a:ext cx="6417986" cy="2583443"/>
          </a:xfrm>
          <a:prstGeom prst="rect">
            <a:avLst/>
          </a:prstGeom>
          <a:ln>
            <a:solidFill>
              <a:schemeClr val="tx1"/>
            </a:solidFill>
          </a:ln>
        </p:spPr>
      </p:pic>
      <p:sp>
        <p:nvSpPr>
          <p:cNvPr id="14" name="正方形/長方形 13">
            <a:extLst>
              <a:ext uri="{FF2B5EF4-FFF2-40B4-BE49-F238E27FC236}">
                <a16:creationId xmlns:a16="http://schemas.microsoft.com/office/drawing/2014/main" id="{6687746F-8772-608F-C3D4-FD7A0DB12474}"/>
              </a:ext>
            </a:extLst>
          </p:cNvPr>
          <p:cNvSpPr/>
          <p:nvPr/>
        </p:nvSpPr>
        <p:spPr>
          <a:xfrm>
            <a:off x="2599898" y="6511989"/>
            <a:ext cx="3343702" cy="1351129"/>
          </a:xfrm>
          <a:prstGeom prst="rect">
            <a:avLst/>
          </a:prstGeom>
          <a:noFill/>
          <a:ln w="571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cxnSp>
        <p:nvCxnSpPr>
          <p:cNvPr id="16" name="直線矢印コネクタ 15">
            <a:extLst>
              <a:ext uri="{FF2B5EF4-FFF2-40B4-BE49-F238E27FC236}">
                <a16:creationId xmlns:a16="http://schemas.microsoft.com/office/drawing/2014/main" id="{5C88E0D6-0E98-9225-2EF7-291A6A2A69B8}"/>
              </a:ext>
            </a:extLst>
          </p:cNvPr>
          <p:cNvCxnSpPr>
            <a:cxnSpLocks/>
          </p:cNvCxnSpPr>
          <p:nvPr/>
        </p:nvCxnSpPr>
        <p:spPr>
          <a:xfrm flipH="1" flipV="1">
            <a:off x="4143800" y="7838629"/>
            <a:ext cx="127949" cy="474866"/>
          </a:xfrm>
          <a:prstGeom prst="straightConnector1">
            <a:avLst/>
          </a:prstGeom>
          <a:ln w="76200">
            <a:solidFill>
              <a:srgbClr val="FFC000"/>
            </a:solidFill>
            <a:tailEnd type="triangle"/>
          </a:ln>
        </p:spPr>
        <p:style>
          <a:lnRef idx="2">
            <a:schemeClr val="accent1"/>
          </a:lnRef>
          <a:fillRef idx="0">
            <a:schemeClr val="accent1"/>
          </a:fillRef>
          <a:effectRef idx="1">
            <a:schemeClr val="accent1"/>
          </a:effectRef>
          <a:fontRef idx="minor">
            <a:schemeClr val="tx1"/>
          </a:fontRef>
        </p:style>
      </p:cxnSp>
      <p:sp>
        <p:nvSpPr>
          <p:cNvPr id="18" name="テキスト ボックス 17">
            <a:extLst>
              <a:ext uri="{FF2B5EF4-FFF2-40B4-BE49-F238E27FC236}">
                <a16:creationId xmlns:a16="http://schemas.microsoft.com/office/drawing/2014/main" id="{9FFD5B12-9B8E-8548-951F-A4A97CBC4B9E}"/>
              </a:ext>
            </a:extLst>
          </p:cNvPr>
          <p:cNvSpPr txBox="1"/>
          <p:nvPr/>
        </p:nvSpPr>
        <p:spPr>
          <a:xfrm>
            <a:off x="870114" y="8368087"/>
            <a:ext cx="6010697"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ここの記述を削除してから、</a:t>
            </a:r>
            <a:r>
              <a:rPr kumimoji="1" lang="en-US" altLang="ja-JP" dirty="0">
                <a:latin typeface="メイリオ" panose="020B0604030504040204" pitchFamily="50" charset="-128"/>
                <a:ea typeface="メイリオ" panose="020B0604030504040204" pitchFamily="50" charset="-128"/>
              </a:rPr>
              <a:t>GAS</a:t>
            </a:r>
            <a:r>
              <a:rPr kumimoji="1" lang="ja-JP" altLang="en-US" dirty="0">
                <a:latin typeface="メイリオ" panose="020B0604030504040204" pitchFamily="50" charset="-128"/>
                <a:ea typeface="メイリオ" panose="020B0604030504040204" pitchFamily="50" charset="-128"/>
              </a:rPr>
              <a:t>コードをコピペする</a:t>
            </a:r>
          </a:p>
        </p:txBody>
      </p:sp>
      <p:sp>
        <p:nvSpPr>
          <p:cNvPr id="20" name="テキスト ボックス 19">
            <a:extLst>
              <a:ext uri="{FF2B5EF4-FFF2-40B4-BE49-F238E27FC236}">
                <a16:creationId xmlns:a16="http://schemas.microsoft.com/office/drawing/2014/main" id="{BAD07D9B-B113-DA04-23FE-6696611F0CDC}"/>
              </a:ext>
            </a:extLst>
          </p:cNvPr>
          <p:cNvSpPr txBox="1"/>
          <p:nvPr/>
        </p:nvSpPr>
        <p:spPr>
          <a:xfrm>
            <a:off x="170995" y="8857397"/>
            <a:ext cx="5902259"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コピペが終わったら保存を押す</a:t>
            </a:r>
          </a:p>
        </p:txBody>
      </p:sp>
      <p:cxnSp>
        <p:nvCxnSpPr>
          <p:cNvPr id="22" name="直線矢印コネクタ 21">
            <a:extLst>
              <a:ext uri="{FF2B5EF4-FFF2-40B4-BE49-F238E27FC236}">
                <a16:creationId xmlns:a16="http://schemas.microsoft.com/office/drawing/2014/main" id="{E5BC1A6C-8A14-F08C-F72E-5C08CF8BF7E5}"/>
              </a:ext>
            </a:extLst>
          </p:cNvPr>
          <p:cNvCxnSpPr/>
          <p:nvPr/>
        </p:nvCxnSpPr>
        <p:spPr>
          <a:xfrm flipV="1">
            <a:off x="471488" y="6373504"/>
            <a:ext cx="2776679" cy="2483893"/>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44743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C8D991-5DA8-2478-1FBD-E80F2CF4104F}"/>
              </a:ext>
            </a:extLst>
          </p:cNvPr>
          <p:cNvSpPr>
            <a:spLocks noGrp="1"/>
          </p:cNvSpPr>
          <p:nvPr>
            <p:ph type="title"/>
          </p:nvPr>
        </p:nvSpPr>
        <p:spPr>
          <a:xfrm>
            <a:off x="471488" y="109182"/>
            <a:ext cx="5915025" cy="736979"/>
          </a:xfrm>
        </p:spPr>
        <p:txBody>
          <a:bodyPr/>
          <a:lstStyle/>
          <a:p>
            <a:r>
              <a:rPr kumimoji="1" lang="en-US" altLang="ja-JP" b="1" dirty="0">
                <a:latin typeface="メイリオ" panose="020B0604030504040204" pitchFamily="50" charset="-128"/>
                <a:ea typeface="メイリオ" panose="020B0604030504040204" pitchFamily="50" charset="-128"/>
              </a:rPr>
              <a:t>GAS</a:t>
            </a:r>
            <a:r>
              <a:rPr kumimoji="1" lang="ja-JP" altLang="en-US" b="1" dirty="0">
                <a:latin typeface="メイリオ" panose="020B0604030504040204" pitchFamily="50" charset="-128"/>
                <a:ea typeface="メイリオ" panose="020B0604030504040204" pitchFamily="50" charset="-128"/>
              </a:rPr>
              <a:t>スクリプトの設定</a:t>
            </a:r>
          </a:p>
        </p:txBody>
      </p:sp>
      <p:sp>
        <p:nvSpPr>
          <p:cNvPr id="5" name="テキスト ボックス 4">
            <a:extLst>
              <a:ext uri="{FF2B5EF4-FFF2-40B4-BE49-F238E27FC236}">
                <a16:creationId xmlns:a16="http://schemas.microsoft.com/office/drawing/2014/main" id="{6265E2A5-950D-2AC6-F3E3-35D54681420F}"/>
              </a:ext>
            </a:extLst>
          </p:cNvPr>
          <p:cNvSpPr txBox="1"/>
          <p:nvPr/>
        </p:nvSpPr>
        <p:spPr>
          <a:xfrm>
            <a:off x="187657" y="3981610"/>
            <a:ext cx="6482686" cy="4154984"/>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基本的には、画面の設定と①設定エリアの設定さえきちんとやれば動作します。</a:t>
            </a:r>
            <a:br>
              <a:rPr kumimoji="1" lang="en-US" altLang="ja-JP" sz="1200" dirty="0">
                <a:latin typeface="メイリオ" panose="020B0604030504040204" pitchFamily="50" charset="-128"/>
                <a:ea typeface="メイリオ" panose="020B0604030504040204" pitchFamily="50" charset="-128"/>
              </a:rPr>
            </a:br>
            <a:r>
              <a:rPr kumimoji="1" lang="ja-JP" altLang="en-US" sz="1200" dirty="0">
                <a:latin typeface="メイリオ" panose="020B0604030504040204" pitchFamily="50" charset="-128"/>
                <a:ea typeface="メイリオ" panose="020B0604030504040204" pitchFamily="50" charset="-128"/>
              </a:rPr>
              <a:t>●</a:t>
            </a:r>
            <a:r>
              <a:rPr kumimoji="1" lang="ja-JP" altLang="en-US" sz="1200" b="1" dirty="0">
                <a:latin typeface="メイリオ" panose="020B0604030504040204" pitchFamily="50" charset="-128"/>
                <a:ea typeface="メイリオ" panose="020B0604030504040204" pitchFamily="50" charset="-128"/>
              </a:rPr>
              <a:t>設定箇所</a:t>
            </a:r>
            <a:r>
              <a:rPr kumimoji="1" lang="en-US" altLang="ja-JP" sz="1200" b="1" dirty="0">
                <a:latin typeface="メイリオ" panose="020B0604030504040204" pitchFamily="50" charset="-128"/>
                <a:ea typeface="メイリオ" panose="020B0604030504040204" pitchFamily="50" charset="-128"/>
              </a:rPr>
              <a:t>1</a:t>
            </a:r>
          </a:p>
          <a:p>
            <a:r>
              <a:rPr kumimoji="1" lang="ja-JP" altLang="en-US" sz="1200" dirty="0">
                <a:latin typeface="メイリオ" panose="020B0604030504040204" pitchFamily="50" charset="-128"/>
                <a:ea typeface="メイリオ" panose="020B0604030504040204" pitchFamily="50" charset="-128"/>
              </a:rPr>
              <a:t> </a:t>
            </a:r>
            <a:r>
              <a:rPr kumimoji="1" lang="en-US" altLang="ja-JP" sz="1200" dirty="0">
                <a:latin typeface="メイリオ" panose="020B0604030504040204" pitchFamily="50" charset="-128"/>
                <a:ea typeface="メイリオ" panose="020B0604030504040204" pitchFamily="50" charset="-128"/>
              </a:rPr>
              <a:t>{ id: '</a:t>
            </a:r>
            <a:r>
              <a:rPr kumimoji="1" lang="ja-JP" altLang="en-US" sz="1200" dirty="0">
                <a:latin typeface="メイリオ" panose="020B0604030504040204" pitchFamily="50" charset="-128"/>
                <a:ea typeface="メイリオ" panose="020B0604030504040204" pitchFamily="50" charset="-128"/>
              </a:rPr>
              <a:t>「</a:t>
            </a:r>
            <a:r>
              <a:rPr kumimoji="1" lang="en-US" altLang="ja-JP" sz="1200" dirty="0">
                <a:latin typeface="メイリオ" panose="020B0604030504040204" pitchFamily="50" charset="-128"/>
                <a:ea typeface="メイリオ" panose="020B0604030504040204" pitchFamily="50" charset="-128"/>
              </a:rPr>
              <a:t>Google</a:t>
            </a:r>
            <a:r>
              <a:rPr kumimoji="1" lang="ja-JP" altLang="en-US" sz="1200" dirty="0">
                <a:latin typeface="メイリオ" panose="020B0604030504040204" pitchFamily="50" charset="-128"/>
                <a:ea typeface="メイリオ" panose="020B0604030504040204" pitchFamily="50" charset="-128"/>
              </a:rPr>
              <a:t>カレンダー</a:t>
            </a:r>
            <a:r>
              <a:rPr kumimoji="1" lang="en-US" altLang="ja-JP" sz="1200" dirty="0">
                <a:latin typeface="メイリオ" panose="020B0604030504040204" pitchFamily="50" charset="-128"/>
                <a:ea typeface="メイリオ" panose="020B0604030504040204" pitchFamily="50" charset="-128"/>
              </a:rPr>
              <a:t>ID</a:t>
            </a:r>
            <a:r>
              <a:rPr kumimoji="1" lang="ja-JP" altLang="en-US" sz="1200" dirty="0">
                <a:latin typeface="メイリオ" panose="020B0604030504040204" pitchFamily="50" charset="-128"/>
                <a:ea typeface="メイリオ" panose="020B0604030504040204" pitchFamily="50" charset="-128"/>
              </a:rPr>
              <a:t>を入力」</a:t>
            </a:r>
            <a:r>
              <a:rPr kumimoji="1" lang="en-US" altLang="ja-JP" sz="1200" dirty="0">
                <a:latin typeface="メイリオ" panose="020B0604030504040204" pitchFamily="50" charset="-128"/>
                <a:ea typeface="メイリオ" panose="020B0604030504040204" pitchFamily="50" charset="-128"/>
              </a:rPr>
              <a:t>', </a:t>
            </a:r>
            <a:r>
              <a:rPr kumimoji="1" lang="en-US" altLang="ja-JP" sz="1200" dirty="0" err="1">
                <a:latin typeface="メイリオ" panose="020B0604030504040204" pitchFamily="50" charset="-128"/>
                <a:ea typeface="メイリオ" panose="020B0604030504040204" pitchFamily="50" charset="-128"/>
              </a:rPr>
              <a:t>altText</a:t>
            </a:r>
            <a:r>
              <a:rPr kumimoji="1" lang="en-US" altLang="ja-JP" sz="1200" dirty="0">
                <a:latin typeface="メイリオ" panose="020B0604030504040204" pitchFamily="50" charset="-128"/>
                <a:ea typeface="メイリオ" panose="020B0604030504040204" pitchFamily="50" charset="-128"/>
              </a:rPr>
              <a:t>: '</a:t>
            </a:r>
            <a:r>
              <a:rPr kumimoji="1" lang="ja-JP" altLang="en-US" sz="1200" dirty="0">
                <a:latin typeface="メイリオ" panose="020B0604030504040204" pitchFamily="50" charset="-128"/>
                <a:ea typeface="メイリオ" panose="020B0604030504040204" pitchFamily="50" charset="-128"/>
              </a:rPr>
              <a:t>「画面表示会議室名称」</a:t>
            </a:r>
            <a:r>
              <a:rPr kumimoji="1" lang="en-US" altLang="ja-JP" sz="1200" dirty="0">
                <a:latin typeface="メイリオ" panose="020B0604030504040204" pitchFamily="50" charset="-128"/>
                <a:ea typeface="メイリオ" panose="020B0604030504040204" pitchFamily="50" charset="-128"/>
              </a:rPr>
              <a:t>' },</a:t>
            </a:r>
            <a:r>
              <a:rPr kumimoji="1" lang="ja-JP" altLang="en-US" sz="1200" dirty="0">
                <a:latin typeface="メイリオ" panose="020B0604030504040204" pitchFamily="50" charset="-128"/>
                <a:ea typeface="メイリオ" panose="020B0604030504040204" pitchFamily="50" charset="-128"/>
              </a:rPr>
              <a:t>の部分は、会議室数分だけ増減させます。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また「」を含む「</a:t>
            </a:r>
            <a:r>
              <a:rPr kumimoji="1" lang="en-US" altLang="ja-JP" sz="1200" dirty="0">
                <a:latin typeface="メイリオ" panose="020B0604030504040204" pitchFamily="50" charset="-128"/>
                <a:ea typeface="メイリオ" panose="020B0604030504040204" pitchFamily="50" charset="-128"/>
              </a:rPr>
              <a:t> Google</a:t>
            </a:r>
            <a:r>
              <a:rPr kumimoji="1" lang="ja-JP" altLang="en-US" sz="1200" dirty="0">
                <a:latin typeface="メイリオ" panose="020B0604030504040204" pitchFamily="50" charset="-128"/>
                <a:ea typeface="メイリオ" panose="020B0604030504040204" pitchFamily="50" charset="-128"/>
              </a:rPr>
              <a:t>カレンダー</a:t>
            </a:r>
            <a:r>
              <a:rPr kumimoji="1" lang="en-US" altLang="ja-JP" sz="1200" dirty="0">
                <a:latin typeface="メイリオ" panose="020B0604030504040204" pitchFamily="50" charset="-128"/>
                <a:ea typeface="メイリオ" panose="020B0604030504040204" pitchFamily="50" charset="-128"/>
              </a:rPr>
              <a:t>ID</a:t>
            </a:r>
            <a:r>
              <a:rPr kumimoji="1" lang="ja-JP" altLang="en-US" sz="1200" dirty="0">
                <a:latin typeface="メイリオ" panose="020B0604030504040204" pitchFamily="50" charset="-128"/>
                <a:ea typeface="メイリオ" panose="020B0604030504040204" pitchFamily="50" charset="-128"/>
              </a:rPr>
              <a:t>を入力」を削除し、その間には</a:t>
            </a:r>
            <a:r>
              <a:rPr kumimoji="1" lang="en-US" altLang="ja-JP" sz="1200" dirty="0">
                <a:latin typeface="メイリオ" panose="020B0604030504040204" pitchFamily="50" charset="-128"/>
                <a:ea typeface="メイリオ" panose="020B0604030504040204" pitchFamily="50" charset="-128"/>
              </a:rPr>
              <a:t>Google</a:t>
            </a:r>
            <a:r>
              <a:rPr kumimoji="1" lang="ja-JP" altLang="en-US" sz="1200" dirty="0">
                <a:latin typeface="メイリオ" panose="020B0604030504040204" pitchFamily="50" charset="-128"/>
                <a:ea typeface="メイリオ" panose="020B0604030504040204" pitchFamily="50" charset="-128"/>
              </a:rPr>
              <a:t>カレンダーの</a:t>
            </a:r>
            <a:r>
              <a:rPr kumimoji="1" lang="en-US" altLang="ja-JP" sz="1200" dirty="0">
                <a:latin typeface="メイリオ" panose="020B0604030504040204" pitchFamily="50" charset="-128"/>
                <a:ea typeface="メイリオ" panose="020B0604030504040204" pitchFamily="50" charset="-128"/>
              </a:rPr>
              <a:t>ID</a:t>
            </a:r>
            <a:r>
              <a:rPr kumimoji="1" lang="ja-JP" altLang="en-US" sz="1200" dirty="0">
                <a:latin typeface="メイリオ" panose="020B0604030504040204" pitchFamily="50" charset="-128"/>
                <a:ea typeface="メイリオ" panose="020B0604030504040204" pitchFamily="50" charset="-128"/>
              </a:rPr>
              <a:t>を入力し、 「画面表示会議室名称」の「」を含む文言を削除し、表示画面を作成した際に代替文字⇒高度なオプションに入力した会議室名をスペース等を含め</a:t>
            </a:r>
            <a:r>
              <a:rPr kumimoji="1" lang="en-US" altLang="ja-JP" sz="1200" dirty="0">
                <a:latin typeface="メイリオ" panose="020B0604030504040204" pitchFamily="50" charset="-128"/>
                <a:ea typeface="メイリオ" panose="020B0604030504040204" pitchFamily="50" charset="-128"/>
              </a:rPr>
              <a:t>1</a:t>
            </a:r>
            <a:r>
              <a:rPr kumimoji="1" lang="ja-JP" altLang="en-US" sz="1200" dirty="0">
                <a:latin typeface="メイリオ" panose="020B0604030504040204" pitchFamily="50" charset="-128"/>
                <a:ea typeface="メイリオ" panose="020B0604030504040204" pitchFamily="50" charset="-128"/>
              </a:rPr>
              <a:t>字</a:t>
            </a:r>
            <a:r>
              <a:rPr kumimoji="1" lang="en-US" altLang="ja-JP" sz="1200" dirty="0">
                <a:latin typeface="メイリオ" panose="020B0604030504040204" pitchFamily="50" charset="-128"/>
                <a:ea typeface="メイリオ" panose="020B0604030504040204" pitchFamily="50" charset="-128"/>
              </a:rPr>
              <a:t>1</a:t>
            </a:r>
            <a:r>
              <a:rPr kumimoji="1" lang="ja-JP" altLang="en-US" sz="1200" dirty="0">
                <a:latin typeface="メイリオ" panose="020B0604030504040204" pitchFamily="50" charset="-128"/>
                <a:ea typeface="メイリオ" panose="020B0604030504040204" pitchFamily="50" charset="-128"/>
              </a:rPr>
              <a:t>句間違えないように入力する。（ここを間違えると動作しません）</a:t>
            </a:r>
            <a:endParaRPr kumimoji="1" lang="en-US" altLang="ja-JP" sz="1200" dirty="0">
              <a:latin typeface="メイリオ" panose="020B0604030504040204" pitchFamily="50" charset="-128"/>
              <a:ea typeface="メイリオ" panose="020B0604030504040204" pitchFamily="50" charset="-128"/>
            </a:endParaRPr>
          </a:p>
          <a:p>
            <a:endParaRPr kumimoji="1" lang="en-US" altLang="ja-JP" sz="1200" dirty="0">
              <a:latin typeface="メイリオ" panose="020B0604030504040204" pitchFamily="50" charset="-128"/>
              <a:ea typeface="メイリオ" panose="020B0604030504040204" pitchFamily="50" charset="-128"/>
            </a:endParaRPr>
          </a:p>
          <a:p>
            <a:r>
              <a:rPr kumimoji="1" lang="ja-JP" altLang="en-US" sz="1200" b="1" dirty="0">
                <a:latin typeface="メイリオ" panose="020B0604030504040204" pitchFamily="50" charset="-128"/>
                <a:ea typeface="メイリオ" panose="020B0604030504040204" pitchFamily="50" charset="-128"/>
              </a:rPr>
              <a:t>●設定箇所</a:t>
            </a:r>
            <a:r>
              <a:rPr kumimoji="1" lang="en-US" altLang="ja-JP" sz="1200" b="1" dirty="0">
                <a:latin typeface="メイリオ" panose="020B0604030504040204" pitchFamily="50" charset="-128"/>
                <a:ea typeface="メイリオ" panose="020B0604030504040204" pitchFamily="50" charset="-128"/>
              </a:rPr>
              <a:t>2</a:t>
            </a:r>
          </a:p>
          <a:p>
            <a:r>
              <a:rPr kumimoji="1" lang="en-US" altLang="ja-JP" sz="1200" dirty="0">
                <a:latin typeface="メイリオ" panose="020B0604030504040204" pitchFamily="50" charset="-128"/>
                <a:ea typeface="メイリオ" panose="020B0604030504040204" pitchFamily="50" charset="-128"/>
              </a:rPr>
              <a:t>FOLDER_ID: ‘</a:t>
            </a:r>
            <a:r>
              <a:rPr kumimoji="1" lang="ja-JP" altLang="en-US" sz="1200" dirty="0">
                <a:latin typeface="メイリオ" panose="020B0604030504040204" pitchFamily="50" charset="-128"/>
                <a:ea typeface="メイリオ" panose="020B0604030504040204" pitchFamily="50" charset="-128"/>
              </a:rPr>
              <a:t>「大商さんから来た買いたい案件一覧を</a:t>
            </a:r>
            <a:r>
              <a:rPr kumimoji="1" lang="en-US" altLang="ja-JP" sz="1200" dirty="0">
                <a:latin typeface="メイリオ" panose="020B0604030504040204" pitchFamily="50" charset="-128"/>
                <a:ea typeface="メイリオ" panose="020B0604030504040204" pitchFamily="50" charset="-128"/>
              </a:rPr>
              <a:t>Google</a:t>
            </a:r>
            <a:r>
              <a:rPr kumimoji="1" lang="ja-JP" altLang="en-US" sz="1200" dirty="0">
                <a:latin typeface="メイリオ" panose="020B0604030504040204" pitchFamily="50" charset="-128"/>
                <a:ea typeface="メイリオ" panose="020B0604030504040204" pitchFamily="50" charset="-128"/>
              </a:rPr>
              <a:t>スライドに変換したファイルを入れているフォルダー</a:t>
            </a:r>
            <a:r>
              <a:rPr kumimoji="1" lang="en-US" altLang="ja-JP" sz="1200" dirty="0">
                <a:latin typeface="メイリオ" panose="020B0604030504040204" pitchFamily="50" charset="-128"/>
                <a:ea typeface="メイリオ" panose="020B0604030504040204" pitchFamily="50" charset="-128"/>
              </a:rPr>
              <a:t>ID</a:t>
            </a:r>
            <a:r>
              <a:rPr kumimoji="1" lang="ja-JP" altLang="en-US" sz="1200" dirty="0">
                <a:latin typeface="メイリオ" panose="020B0604030504040204" pitchFamily="50" charset="-128"/>
                <a:ea typeface="メイリオ" panose="020B0604030504040204" pitchFamily="50" charset="-128"/>
              </a:rPr>
              <a:t>を指定します」：「」を含む内部を削除して、フォルダー</a:t>
            </a:r>
            <a:r>
              <a:rPr kumimoji="1" lang="en-US" altLang="ja-JP" sz="1200" dirty="0">
                <a:latin typeface="メイリオ" panose="020B0604030504040204" pitchFamily="50" charset="-128"/>
                <a:ea typeface="メイリオ" panose="020B0604030504040204" pitchFamily="50" charset="-128"/>
              </a:rPr>
              <a:t>ID</a:t>
            </a:r>
            <a:r>
              <a:rPr kumimoji="1" lang="ja-JP" altLang="en-US" sz="1200" dirty="0">
                <a:latin typeface="メイリオ" panose="020B0604030504040204" pitchFamily="50" charset="-128"/>
                <a:ea typeface="メイリオ" panose="020B0604030504040204" pitchFamily="50" charset="-128"/>
              </a:rPr>
              <a:t>を設定してください。（ここを間違えたら動作しません。）</a:t>
            </a:r>
            <a:endParaRPr kumimoji="1" lang="en-US" altLang="ja-JP" sz="1200" dirty="0">
              <a:latin typeface="メイリオ" panose="020B0604030504040204" pitchFamily="50" charset="-128"/>
              <a:ea typeface="メイリオ" panose="020B0604030504040204" pitchFamily="50" charset="-128"/>
            </a:endParaRPr>
          </a:p>
          <a:p>
            <a:endParaRPr kumimoji="1" lang="en-US" altLang="ja-JP" sz="1200" dirty="0">
              <a:latin typeface="メイリオ" panose="020B0604030504040204" pitchFamily="50" charset="-128"/>
              <a:ea typeface="メイリオ" panose="020B0604030504040204" pitchFamily="50" charset="-128"/>
            </a:endParaRPr>
          </a:p>
          <a:p>
            <a:r>
              <a:rPr kumimoji="1" lang="ja-JP" altLang="en-US" sz="1200" b="1" dirty="0">
                <a:latin typeface="メイリオ" panose="020B0604030504040204" pitchFamily="50" charset="-128"/>
                <a:ea typeface="メイリオ" panose="020B0604030504040204" pitchFamily="50" charset="-128"/>
              </a:rPr>
              <a:t>●設定箇所</a:t>
            </a:r>
            <a:r>
              <a:rPr kumimoji="1" lang="en-US" altLang="ja-JP" sz="1200" b="1" dirty="0">
                <a:latin typeface="メイリオ" panose="020B0604030504040204" pitchFamily="50" charset="-128"/>
                <a:ea typeface="メイリオ" panose="020B0604030504040204" pitchFamily="50" charset="-128"/>
              </a:rPr>
              <a:t>3</a:t>
            </a:r>
          </a:p>
          <a:p>
            <a:r>
              <a:rPr kumimoji="1" lang="en-US" altLang="ja-JP" sz="1200" dirty="0">
                <a:latin typeface="メイリオ" panose="020B0604030504040204" pitchFamily="50" charset="-128"/>
                <a:ea typeface="メイリオ" panose="020B0604030504040204" pitchFamily="50" charset="-128"/>
              </a:rPr>
              <a:t>SOURCE_SLIDE_NAME: ‘ </a:t>
            </a:r>
            <a:r>
              <a:rPr kumimoji="1" lang="ja-JP" altLang="en-US" sz="1200" dirty="0">
                <a:latin typeface="メイリオ" panose="020B0604030504040204" pitchFamily="50" charset="-128"/>
                <a:ea typeface="メイリオ" panose="020B0604030504040204" pitchFamily="50" charset="-128"/>
              </a:rPr>
              <a:t>「大商さんから来た買いたい案件一覧のファイルを</a:t>
            </a:r>
            <a:r>
              <a:rPr kumimoji="1" lang="en-US" altLang="ja-JP" sz="1200" dirty="0">
                <a:latin typeface="メイリオ" panose="020B0604030504040204" pitchFamily="50" charset="-128"/>
                <a:ea typeface="メイリオ" panose="020B0604030504040204" pitchFamily="50" charset="-128"/>
              </a:rPr>
              <a:t>Google</a:t>
            </a:r>
            <a:r>
              <a:rPr kumimoji="1" lang="ja-JP" altLang="en-US" sz="1200" dirty="0">
                <a:latin typeface="メイリオ" panose="020B0604030504040204" pitchFamily="50" charset="-128"/>
                <a:ea typeface="メイリオ" panose="020B0604030504040204" pitchFamily="50" charset="-128"/>
              </a:rPr>
              <a:t>スライド形式で保存したファイル名を指定」：「」を含む内部を削除して、読み込ませるファイル名を</a:t>
            </a:r>
            <a:r>
              <a:rPr kumimoji="1" lang="en-US" altLang="ja-JP" sz="1200" dirty="0">
                <a:latin typeface="メイリオ" panose="020B0604030504040204" pitchFamily="50" charset="-128"/>
                <a:ea typeface="メイリオ" panose="020B0604030504040204" pitchFamily="50" charset="-128"/>
              </a:rPr>
              <a:t>1</a:t>
            </a:r>
            <a:r>
              <a:rPr kumimoji="1" lang="ja-JP" altLang="en-US" sz="1200" dirty="0">
                <a:latin typeface="メイリオ" panose="020B0604030504040204" pitchFamily="50" charset="-128"/>
                <a:ea typeface="メイリオ" panose="020B0604030504040204" pitchFamily="50" charset="-128"/>
              </a:rPr>
              <a:t>字</a:t>
            </a:r>
            <a:r>
              <a:rPr kumimoji="1" lang="en-US" altLang="ja-JP" sz="1200" dirty="0">
                <a:latin typeface="メイリオ" panose="020B0604030504040204" pitchFamily="50" charset="-128"/>
                <a:ea typeface="メイリオ" panose="020B0604030504040204" pitchFamily="50" charset="-128"/>
              </a:rPr>
              <a:t>1</a:t>
            </a:r>
            <a:r>
              <a:rPr kumimoji="1" lang="ja-JP" altLang="en-US" sz="1200" dirty="0">
                <a:latin typeface="メイリオ" panose="020B0604030504040204" pitchFamily="50" charset="-128"/>
                <a:ea typeface="メイリオ" panose="020B0604030504040204" pitchFamily="50" charset="-128"/>
              </a:rPr>
              <a:t>句間違えないように設定してください。（ここを間違えたら動作しません。）</a:t>
            </a:r>
            <a:endParaRPr kumimoji="1" lang="en-US" altLang="ja-JP" sz="1200" dirty="0">
              <a:latin typeface="メイリオ" panose="020B0604030504040204" pitchFamily="50" charset="-128"/>
              <a:ea typeface="メイリオ" panose="020B0604030504040204" pitchFamily="50" charset="-128"/>
            </a:endParaRPr>
          </a:p>
          <a:p>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入力が終わったら</a:t>
            </a:r>
            <a:r>
              <a:rPr lang="ja-JP" altLang="en-US" sz="1200" dirty="0">
                <a:latin typeface="メイリオ" panose="020B0604030504040204" pitchFamily="50" charset="-128"/>
                <a:ea typeface="メイリオ" panose="020B0604030504040204" pitchFamily="50" charset="-128"/>
              </a:rPr>
              <a:t>スクリプトを</a:t>
            </a:r>
            <a:r>
              <a:rPr lang="ja-JP" altLang="en-US" sz="1200" b="1" dirty="0">
                <a:latin typeface="メイリオ" panose="020B0604030504040204" pitchFamily="50" charset="-128"/>
                <a:ea typeface="メイリオ" panose="020B0604030504040204" pitchFamily="50" charset="-128"/>
              </a:rPr>
              <a:t>保存</a:t>
            </a:r>
            <a:r>
              <a:rPr lang="ja-JP" altLang="en-US" sz="1200" dirty="0">
                <a:latin typeface="メイリオ" panose="020B0604030504040204" pitchFamily="50" charset="-128"/>
                <a:ea typeface="メイリオ" panose="020B0604030504040204" pitchFamily="50" charset="-128"/>
              </a:rPr>
              <a:t>（💾）します。</a:t>
            </a:r>
          </a:p>
          <a:p>
            <a:br>
              <a:rPr kumimoji="1" lang="en-US" altLang="ja-JP" sz="1200" dirty="0">
                <a:latin typeface="メイリオ" panose="020B0604030504040204" pitchFamily="50" charset="-128"/>
                <a:ea typeface="メイリオ" panose="020B0604030504040204" pitchFamily="50" charset="-128"/>
              </a:rPr>
            </a:br>
            <a:endParaRPr kumimoji="1" lang="ja-JP" altLang="en-US" sz="1200" dirty="0">
              <a:latin typeface="メイリオ" panose="020B0604030504040204" pitchFamily="50" charset="-128"/>
              <a:ea typeface="メイリオ" panose="020B0604030504040204" pitchFamily="50" charset="-128"/>
            </a:endParaRPr>
          </a:p>
        </p:txBody>
      </p:sp>
      <p:pic>
        <p:nvPicPr>
          <p:cNvPr id="10" name="図 9">
            <a:extLst>
              <a:ext uri="{FF2B5EF4-FFF2-40B4-BE49-F238E27FC236}">
                <a16:creationId xmlns:a16="http://schemas.microsoft.com/office/drawing/2014/main" id="{0D6226D6-A877-CB04-8946-26D57C983854}"/>
              </a:ext>
            </a:extLst>
          </p:cNvPr>
          <p:cNvPicPr>
            <a:picLocks noChangeAspect="1"/>
          </p:cNvPicPr>
          <p:nvPr/>
        </p:nvPicPr>
        <p:blipFill>
          <a:blip r:embed="rId2"/>
          <a:stretch>
            <a:fillRect/>
          </a:stretch>
        </p:blipFill>
        <p:spPr>
          <a:xfrm>
            <a:off x="176810" y="748802"/>
            <a:ext cx="6493533" cy="2977035"/>
          </a:xfrm>
          <a:prstGeom prst="rect">
            <a:avLst/>
          </a:prstGeom>
          <a:ln>
            <a:solidFill>
              <a:schemeClr val="tx1"/>
            </a:solidFill>
          </a:ln>
        </p:spPr>
      </p:pic>
      <p:sp>
        <p:nvSpPr>
          <p:cNvPr id="11" name="テキスト ボックス 10">
            <a:extLst>
              <a:ext uri="{FF2B5EF4-FFF2-40B4-BE49-F238E27FC236}">
                <a16:creationId xmlns:a16="http://schemas.microsoft.com/office/drawing/2014/main" id="{3F70ABF9-E7EF-F784-72E2-1135EF4B6706}"/>
              </a:ext>
            </a:extLst>
          </p:cNvPr>
          <p:cNvSpPr txBox="1"/>
          <p:nvPr/>
        </p:nvSpPr>
        <p:spPr>
          <a:xfrm>
            <a:off x="4258101" y="9403307"/>
            <a:ext cx="2128412" cy="369332"/>
          </a:xfrm>
          <a:prstGeom prst="rect">
            <a:avLst/>
          </a:prstGeom>
          <a:noFill/>
        </p:spPr>
        <p:txBody>
          <a:bodyPr wrap="square" rtlCol="0">
            <a:spAutoFit/>
          </a:bodyPr>
          <a:lstStyle/>
          <a:p>
            <a:r>
              <a:rPr kumimoji="1" lang="en-US" altLang="ja-JP" dirty="0"/>
              <a:t>※2025.9.25</a:t>
            </a:r>
            <a:r>
              <a:rPr kumimoji="1" lang="ja-JP" altLang="en-US" dirty="0"/>
              <a:t>修正</a:t>
            </a:r>
          </a:p>
        </p:txBody>
      </p:sp>
    </p:spTree>
    <p:extLst>
      <p:ext uri="{BB962C8B-B14F-4D97-AF65-F5344CB8AC3E}">
        <p14:creationId xmlns:p14="http://schemas.microsoft.com/office/powerpoint/2010/main" val="26751044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4181992-A2CE-2B5A-7335-271F78588D0F}"/>
              </a:ext>
            </a:extLst>
          </p:cNvPr>
          <p:cNvSpPr>
            <a:spLocks noGrp="1"/>
          </p:cNvSpPr>
          <p:nvPr>
            <p:ph type="title"/>
          </p:nvPr>
        </p:nvSpPr>
        <p:spPr>
          <a:xfrm>
            <a:off x="471488" y="527405"/>
            <a:ext cx="5915025" cy="919258"/>
          </a:xfrm>
        </p:spPr>
        <p:txBody>
          <a:bodyPr/>
          <a:lstStyle/>
          <a:p>
            <a:r>
              <a:rPr kumimoji="1" lang="ja-JP" altLang="en-US" b="1" dirty="0">
                <a:latin typeface="メイリオ" panose="020B0604030504040204" pitchFamily="50" charset="-128"/>
                <a:ea typeface="メイリオ" panose="020B0604030504040204" pitchFamily="50" charset="-128"/>
              </a:rPr>
              <a:t>サービスの追加をする</a:t>
            </a:r>
          </a:p>
        </p:txBody>
      </p:sp>
      <p:pic>
        <p:nvPicPr>
          <p:cNvPr id="5" name="図 4">
            <a:extLst>
              <a:ext uri="{FF2B5EF4-FFF2-40B4-BE49-F238E27FC236}">
                <a16:creationId xmlns:a16="http://schemas.microsoft.com/office/drawing/2014/main" id="{00829573-951B-E446-6D31-D9095D7BA646}"/>
              </a:ext>
            </a:extLst>
          </p:cNvPr>
          <p:cNvPicPr>
            <a:picLocks noChangeAspect="1"/>
          </p:cNvPicPr>
          <p:nvPr/>
        </p:nvPicPr>
        <p:blipFill>
          <a:blip r:embed="rId2"/>
          <a:stretch>
            <a:fillRect/>
          </a:stretch>
        </p:blipFill>
        <p:spPr>
          <a:xfrm>
            <a:off x="242303" y="1581622"/>
            <a:ext cx="6144210" cy="2473239"/>
          </a:xfrm>
          <a:prstGeom prst="rect">
            <a:avLst/>
          </a:prstGeom>
          <a:ln>
            <a:solidFill>
              <a:schemeClr val="tx1"/>
            </a:solidFill>
          </a:ln>
        </p:spPr>
      </p:pic>
      <p:sp>
        <p:nvSpPr>
          <p:cNvPr id="6" name="テキスト ボックス 5">
            <a:extLst>
              <a:ext uri="{FF2B5EF4-FFF2-40B4-BE49-F238E27FC236}">
                <a16:creationId xmlns:a16="http://schemas.microsoft.com/office/drawing/2014/main" id="{F65E900D-6C2F-153B-15C3-816AF7819FF0}"/>
              </a:ext>
            </a:extLst>
          </p:cNvPr>
          <p:cNvSpPr txBox="1"/>
          <p:nvPr/>
        </p:nvSpPr>
        <p:spPr>
          <a:xfrm>
            <a:off x="3900487" y="4629834"/>
            <a:ext cx="2672687" cy="1754326"/>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サービスを押して、</a:t>
            </a:r>
            <a:br>
              <a:rPr kumimoji="1" lang="en-US" altLang="ja-JP" dirty="0">
                <a:latin typeface="メイリオ" panose="020B0604030504040204" pitchFamily="50" charset="-128"/>
                <a:ea typeface="メイリオ" panose="020B0604030504040204" pitchFamily="50" charset="-128"/>
              </a:rPr>
            </a:br>
            <a:r>
              <a:rPr kumimoji="1" lang="en-US" altLang="ja-JP" dirty="0">
                <a:latin typeface="メイリオ" panose="020B0604030504040204" pitchFamily="50" charset="-128"/>
                <a:ea typeface="メイリオ" panose="020B0604030504040204" pitchFamily="50" charset="-128"/>
              </a:rPr>
              <a:t>Google </a:t>
            </a:r>
            <a:r>
              <a:rPr kumimoji="1" lang="en-US" altLang="ja-JP" dirty="0" err="1">
                <a:latin typeface="メイリオ" panose="020B0604030504040204" pitchFamily="50" charset="-128"/>
                <a:ea typeface="メイリオ" panose="020B0604030504040204" pitchFamily="50" charset="-128"/>
              </a:rPr>
              <a:t>calender</a:t>
            </a:r>
            <a:r>
              <a:rPr kumimoji="1" lang="en-US" altLang="ja-JP" dirty="0">
                <a:latin typeface="メイリオ" panose="020B0604030504040204" pitchFamily="50" charset="-128"/>
                <a:ea typeface="メイリオ" panose="020B0604030504040204" pitchFamily="50" charset="-128"/>
              </a:rPr>
              <a:t> API</a:t>
            </a:r>
            <a:r>
              <a:rPr kumimoji="1" lang="ja-JP" altLang="en-US" dirty="0">
                <a:latin typeface="メイリオ" panose="020B0604030504040204" pitchFamily="50" charset="-128"/>
                <a:ea typeface="メイリオ" panose="020B0604030504040204" pitchFamily="50" charset="-128"/>
              </a:rPr>
              <a:t>と</a:t>
            </a:r>
            <a:endParaRPr kumimoji="1" lang="en-US" altLang="ja-JP" dirty="0">
              <a:latin typeface="メイリオ" panose="020B0604030504040204" pitchFamily="50" charset="-128"/>
              <a:ea typeface="メイリオ" panose="020B0604030504040204" pitchFamily="50" charset="-128"/>
            </a:endParaRPr>
          </a:p>
          <a:p>
            <a:r>
              <a:rPr kumimoji="1" lang="en-US" altLang="ja-JP" dirty="0">
                <a:latin typeface="メイリオ" panose="020B0604030504040204" pitchFamily="50" charset="-128"/>
                <a:ea typeface="メイリオ" panose="020B0604030504040204" pitchFamily="50" charset="-128"/>
              </a:rPr>
              <a:t>Drive API</a:t>
            </a:r>
            <a:r>
              <a:rPr kumimoji="1" lang="ja-JP" altLang="en-US" dirty="0">
                <a:latin typeface="メイリオ" panose="020B0604030504040204" pitchFamily="50" charset="-128"/>
                <a:ea typeface="メイリオ" panose="020B0604030504040204" pitchFamily="50" charset="-128"/>
              </a:rPr>
              <a:t>を有効化する</a:t>
            </a:r>
            <a:br>
              <a:rPr kumimoji="1" lang="en-US" altLang="ja-JP" dirty="0">
                <a:latin typeface="メイリオ" panose="020B0604030504040204" pitchFamily="50" charset="-128"/>
                <a:ea typeface="メイリオ" panose="020B0604030504040204" pitchFamily="50" charset="-128"/>
              </a:rPr>
            </a:br>
            <a:r>
              <a:rPr kumimoji="1" lang="en-US" altLang="ja-JP" dirty="0">
                <a:latin typeface="メイリオ" panose="020B0604030504040204" pitchFamily="50" charset="-128"/>
                <a:ea typeface="メイリオ" panose="020B0604030504040204" pitchFamily="50" charset="-128"/>
              </a:rPr>
              <a:t>※1</a:t>
            </a:r>
            <a:r>
              <a:rPr kumimoji="1" lang="ja-JP" altLang="en-US" dirty="0">
                <a:latin typeface="メイリオ" panose="020B0604030504040204" pitchFamily="50" charset="-128"/>
                <a:ea typeface="メイリオ" panose="020B0604030504040204" pitchFamily="50" charset="-128"/>
              </a:rPr>
              <a:t>つ追加したら追加を押す。その後もう</a:t>
            </a:r>
            <a:r>
              <a:rPr kumimoji="1" lang="en-US" altLang="ja-JP" dirty="0">
                <a:latin typeface="メイリオ" panose="020B0604030504040204" pitchFamily="50" charset="-128"/>
                <a:ea typeface="メイリオ" panose="020B0604030504040204" pitchFamily="50" charset="-128"/>
              </a:rPr>
              <a:t>1</a:t>
            </a:r>
            <a:r>
              <a:rPr kumimoji="1" lang="ja-JP" altLang="en-US" dirty="0">
                <a:latin typeface="メイリオ" panose="020B0604030504040204" pitchFamily="50" charset="-128"/>
                <a:ea typeface="メイリオ" panose="020B0604030504040204" pitchFamily="50" charset="-128"/>
              </a:rPr>
              <a:t>つ追加したら</a:t>
            </a:r>
            <a:r>
              <a:rPr kumimoji="1" lang="ja-JP" altLang="en-US" b="1" dirty="0">
                <a:latin typeface="メイリオ" panose="020B0604030504040204" pitchFamily="50" charset="-128"/>
                <a:ea typeface="メイリオ" panose="020B0604030504040204" pitchFamily="50" charset="-128"/>
              </a:rPr>
              <a:t>保存</a:t>
            </a:r>
            <a:r>
              <a:rPr kumimoji="1" lang="ja-JP" altLang="en-US" dirty="0">
                <a:latin typeface="メイリオ" panose="020B0604030504040204" pitchFamily="50" charset="-128"/>
                <a:ea typeface="メイリオ" panose="020B0604030504040204" pitchFamily="50" charset="-128"/>
              </a:rPr>
              <a:t>を押す</a:t>
            </a:r>
          </a:p>
        </p:txBody>
      </p:sp>
      <p:pic>
        <p:nvPicPr>
          <p:cNvPr id="8" name="図 7">
            <a:extLst>
              <a:ext uri="{FF2B5EF4-FFF2-40B4-BE49-F238E27FC236}">
                <a16:creationId xmlns:a16="http://schemas.microsoft.com/office/drawing/2014/main" id="{42E1D32B-D781-730F-1116-F79C3D5BD62B}"/>
              </a:ext>
            </a:extLst>
          </p:cNvPr>
          <p:cNvPicPr>
            <a:picLocks noChangeAspect="1"/>
          </p:cNvPicPr>
          <p:nvPr/>
        </p:nvPicPr>
        <p:blipFill>
          <a:blip r:embed="rId3"/>
          <a:stretch>
            <a:fillRect/>
          </a:stretch>
        </p:blipFill>
        <p:spPr>
          <a:xfrm>
            <a:off x="242303" y="4570863"/>
            <a:ext cx="3434190" cy="4496518"/>
          </a:xfrm>
          <a:prstGeom prst="rect">
            <a:avLst/>
          </a:prstGeom>
          <a:ln>
            <a:solidFill>
              <a:schemeClr val="tx1"/>
            </a:solidFill>
          </a:ln>
        </p:spPr>
      </p:pic>
      <p:cxnSp>
        <p:nvCxnSpPr>
          <p:cNvPr id="9" name="直線矢印コネクタ 8">
            <a:extLst>
              <a:ext uri="{FF2B5EF4-FFF2-40B4-BE49-F238E27FC236}">
                <a16:creationId xmlns:a16="http://schemas.microsoft.com/office/drawing/2014/main" id="{ED95023F-C406-E7DA-D108-9988D718A9DB}"/>
              </a:ext>
            </a:extLst>
          </p:cNvPr>
          <p:cNvCxnSpPr>
            <a:cxnSpLocks/>
          </p:cNvCxnSpPr>
          <p:nvPr/>
        </p:nvCxnSpPr>
        <p:spPr>
          <a:xfrm flipH="1" flipV="1">
            <a:off x="3138985" y="2279176"/>
            <a:ext cx="2021490" cy="382286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33042724"/>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297</TotalTime>
  <Words>1491</Words>
  <Application>Microsoft Office PowerPoint</Application>
  <PresentationFormat>A4 210 x 297 mm</PresentationFormat>
  <Paragraphs>90</Paragraphs>
  <Slides>14</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14</vt:i4>
      </vt:variant>
    </vt:vector>
  </HeadingPairs>
  <TitlesOfParts>
    <vt:vector size="19" baseType="lpstr">
      <vt:lpstr>メイリオ</vt:lpstr>
      <vt:lpstr>Aptos</vt:lpstr>
      <vt:lpstr>Aptos Display</vt:lpstr>
      <vt:lpstr>Arial</vt:lpstr>
      <vt:lpstr>Office テーマ</vt:lpstr>
      <vt:lpstr>会議室案内サイネージ・ BM今週の買いたい案件表示用Google Apps Script(=GAS)設置 マニュアル  ※縦横両対応</vt:lpstr>
      <vt:lpstr>本GASの目的</vt:lpstr>
      <vt:lpstr>PowerPoint プレゼンテーション</vt:lpstr>
      <vt:lpstr>事前に用意するモノ</vt:lpstr>
      <vt:lpstr>PowerPoint プレゼンテーション</vt:lpstr>
      <vt:lpstr>PowerPoint プレゼンテーション</vt:lpstr>
      <vt:lpstr>GASの設定をする</vt:lpstr>
      <vt:lpstr>GASスクリプトの設定</vt:lpstr>
      <vt:lpstr>サービスの追加をする</vt:lpstr>
      <vt:lpstr>最終確認</vt:lpstr>
      <vt:lpstr>動作させるには</vt:lpstr>
      <vt:lpstr>PowerPoint プレゼンテーション</vt:lpstr>
      <vt:lpstr>PowerPoint プレゼンテーション</vt:lpstr>
      <vt:lpstr>改訂履歴</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三谷晃生</dc:creator>
  <cp:lastModifiedBy>三谷晃生</cp:lastModifiedBy>
  <cp:revision>2</cp:revision>
  <cp:lastPrinted>2025-09-25T03:02:40Z</cp:lastPrinted>
  <dcterms:created xsi:type="dcterms:W3CDTF">2025-09-17T02:51:57Z</dcterms:created>
  <dcterms:modified xsi:type="dcterms:W3CDTF">2025-09-25T03:02:44Z</dcterms:modified>
</cp:coreProperties>
</file>