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5"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94E8"/>
    <a:srgbClr val="0046A7"/>
    <a:srgbClr val="7ACECB"/>
    <a:srgbClr val="7ACEC9"/>
    <a:srgbClr val="E55D42"/>
    <a:srgbClr val="CCECFF"/>
    <a:srgbClr val="FFFFCC"/>
    <a:srgbClr val="F6F2E9"/>
    <a:srgbClr val="66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0" autoAdjust="0"/>
    <p:restoredTop sz="94660"/>
  </p:normalViewPr>
  <p:slideViewPr>
    <p:cSldViewPr snapToGrid="0" showGuides="1">
      <p:cViewPr varScale="1">
        <p:scale>
          <a:sx n="80" d="100"/>
          <a:sy n="80" d="100"/>
        </p:scale>
        <p:origin x="3270" y="108"/>
      </p:cViewPr>
      <p:guideLst>
        <p:guide orient="horz" pos="3097"/>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88474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106964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120629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44308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201908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14587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197004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35709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27330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8731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E83F34-B315-4211-A800-CCAB13C009B0}" type="datetimeFigureOut">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8010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E83F34-B315-4211-A800-CCAB13C009B0}" type="datetimeFigureOut">
              <a:rPr kumimoji="1" lang="ja-JP" altLang="en-US" smtClean="0"/>
              <a:t>2023/12/14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418250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s://www.b-mall.ne.jp/itp/"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gif"/><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s://www.b-mall.ne.jp/login/" TargetMode="External"/><Relationship Id="rId9" Type="http://schemas.openxmlformats.org/officeDocument/2006/relationships/image" Target="../media/image18.png"/><Relationship Id="rId14" Type="http://schemas.openxmlformats.org/officeDocument/2006/relationships/hyperlink" Target="https://www.mytownpage.jp/why-memb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7240"/>
            <a:ext cx="6858000" cy="4572000"/>
          </a:xfrm>
          <a:prstGeom prst="rect">
            <a:avLst/>
          </a:prstGeom>
        </p:spPr>
      </p:pic>
      <p:sp>
        <p:nvSpPr>
          <p:cNvPr id="14" name="正方形/長方形 13"/>
          <p:cNvSpPr/>
          <p:nvPr/>
        </p:nvSpPr>
        <p:spPr>
          <a:xfrm>
            <a:off x="-1" y="3801351"/>
            <a:ext cx="6869033" cy="130601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644864" y="4325023"/>
            <a:ext cx="384402" cy="369332"/>
          </a:xfrm>
          <a:prstGeom prst="rect">
            <a:avLst/>
          </a:prstGeom>
          <a:noFill/>
        </p:spPr>
        <p:txBody>
          <a:bodyPr wrap="square" lIns="0" tIns="0" rIns="0" bIns="0" anchor="ctr">
            <a:spAutoFit/>
          </a:bodyPr>
          <a:lstStyle/>
          <a:p>
            <a:pPr algn="ctr"/>
            <a:r>
              <a:rPr lang="ja-JP" altLang="en-US" sz="2400" b="1" dirty="0" smtClean="0">
                <a:latin typeface="メイリオ" panose="020B0604030504040204" pitchFamily="50" charset="-128"/>
                <a:ea typeface="メイリオ" panose="020B0604030504040204" pitchFamily="50" charset="-128"/>
                <a:cs typeface="Rounded M+ 1c bold" panose="020B0702020203020207" pitchFamily="50" charset="-128"/>
              </a:rPr>
              <a:t>に</a:t>
            </a:r>
            <a:endParaRPr lang="en-US" altLang="ja-JP" sz="2400" b="1" dirty="0">
              <a:latin typeface="メイリオ" panose="020B0604030504040204" pitchFamily="50" charset="-128"/>
              <a:ea typeface="メイリオ" panose="020B0604030504040204" pitchFamily="50" charset="-128"/>
              <a:cs typeface="Rounded M+ 1c bold" panose="020B0702020203020207" pitchFamily="50" charset="-128"/>
            </a:endParaRPr>
          </a:p>
        </p:txBody>
      </p:sp>
      <p:grpSp>
        <p:nvGrpSpPr>
          <p:cNvPr id="20" name="グループ化 19"/>
          <p:cNvGrpSpPr/>
          <p:nvPr/>
        </p:nvGrpSpPr>
        <p:grpSpPr>
          <a:xfrm>
            <a:off x="1919635" y="3993627"/>
            <a:ext cx="2461205" cy="878137"/>
            <a:chOff x="1406669" y="395324"/>
            <a:chExt cx="2342274" cy="838096"/>
          </a:xfrm>
        </p:grpSpPr>
        <p:sp>
          <p:nvSpPr>
            <p:cNvPr id="21" name="正方形/長方形 20"/>
            <p:cNvSpPr/>
            <p:nvPr/>
          </p:nvSpPr>
          <p:spPr>
            <a:xfrm>
              <a:off x="1472957" y="617867"/>
              <a:ext cx="2209699" cy="615553"/>
            </a:xfrm>
            <a:prstGeom prst="rect">
              <a:avLst/>
            </a:prstGeom>
            <a:noFill/>
            <a:effectLst>
              <a:outerShdw blurRad="50800" dist="38100" dir="2700000" algn="tl" rotWithShape="0">
                <a:prstClr val="black">
                  <a:alpha val="40000"/>
                </a:prstClr>
              </a:outerShdw>
            </a:effectLst>
          </p:spPr>
          <p:txBody>
            <a:bodyPr wrap="square" lIns="0" tIns="0" rIns="0" bIns="0" anchor="ctr">
              <a:spAutoFit/>
            </a:bodyPr>
            <a:lstStyle/>
            <a:p>
              <a:pPr algn="ctr"/>
              <a:r>
                <a:rPr lang="ja-JP" altLang="en-US" sz="4000" b="1" dirty="0" smtClean="0">
                  <a:solidFill>
                    <a:srgbClr val="0046A7"/>
                  </a:solidFill>
                  <a:latin typeface="メイリオ" panose="020B0604030504040204" pitchFamily="50" charset="-128"/>
                  <a:ea typeface="メイリオ" panose="020B0604030504040204" pitchFamily="50" charset="-128"/>
                  <a:cs typeface="Rounded M+ 1c bold" panose="020B0702020203020207" pitchFamily="50" charset="-128"/>
                </a:rPr>
                <a:t>企業ＰＲ</a:t>
              </a:r>
              <a:endParaRPr lang="en-US" altLang="ja-JP" sz="3200" b="1" dirty="0">
                <a:solidFill>
                  <a:srgbClr val="0046A7"/>
                </a:solidFill>
                <a:latin typeface="メイリオ" panose="020B0604030504040204" pitchFamily="50" charset="-128"/>
                <a:ea typeface="メイリオ" panose="020B0604030504040204" pitchFamily="50" charset="-128"/>
                <a:cs typeface="Rounded M+ 1c bold" panose="020B0702020203020207" pitchFamily="50" charset="-128"/>
              </a:endParaRPr>
            </a:p>
          </p:txBody>
        </p:sp>
        <p:sp>
          <p:nvSpPr>
            <p:cNvPr id="22" name="正方形/長方形 21"/>
            <p:cNvSpPr/>
            <p:nvPr/>
          </p:nvSpPr>
          <p:spPr>
            <a:xfrm>
              <a:off x="1406669" y="395324"/>
              <a:ext cx="2342274" cy="276999"/>
            </a:xfrm>
            <a:prstGeom prst="rect">
              <a:avLst/>
            </a:prstGeom>
            <a:noFill/>
          </p:spPr>
          <p:txBody>
            <a:bodyPr wrap="square" lIns="0" tIns="0" rIns="0" bIns="0" anchor="ctr">
              <a:spAutoFit/>
            </a:bodyPr>
            <a:lstStyle/>
            <a:p>
              <a:pPr algn="ctr"/>
              <a:r>
                <a:rPr lang="ja-JP" altLang="en-US" b="1" dirty="0" smtClean="0">
                  <a:solidFill>
                    <a:srgbClr val="0046A7"/>
                  </a:solidFill>
                  <a:latin typeface="メイリオ" panose="020B0604030504040204" pitchFamily="50" charset="-128"/>
                  <a:ea typeface="メイリオ" panose="020B0604030504040204" pitchFamily="50" charset="-128"/>
                  <a:cs typeface="Rounded M+ 1c bold" panose="020B0702020203020207" pitchFamily="50" charset="-128"/>
                </a:rPr>
                <a:t>ザ・ビジネスモールの</a:t>
              </a:r>
              <a:endParaRPr lang="en-US" altLang="ja-JP" b="1" dirty="0">
                <a:solidFill>
                  <a:srgbClr val="0046A7"/>
                </a:solidFill>
                <a:latin typeface="メイリオ" panose="020B0604030504040204" pitchFamily="50" charset="-128"/>
                <a:ea typeface="メイリオ" panose="020B0604030504040204" pitchFamily="50" charset="-128"/>
                <a:cs typeface="Rounded M+ 1c bold" panose="020B0702020203020207" pitchFamily="50" charset="-128"/>
              </a:endParaRPr>
            </a:p>
          </p:txBody>
        </p:sp>
      </p:grpSp>
      <p:sp>
        <p:nvSpPr>
          <p:cNvPr id="9" name="テキスト ボックス 8"/>
          <p:cNvSpPr txBox="1"/>
          <p:nvPr/>
        </p:nvSpPr>
        <p:spPr>
          <a:xfrm>
            <a:off x="999284" y="5329403"/>
            <a:ext cx="5615320" cy="553998"/>
          </a:xfrm>
          <a:prstGeom prst="rect">
            <a:avLst/>
          </a:prstGeom>
          <a:noFill/>
        </p:spPr>
        <p:txBody>
          <a:bodyPr wrap="none" lIns="0" tIns="0" rIns="0" bIns="0" rtlCol="0">
            <a:spAutoFit/>
          </a:bodyPr>
          <a:lstStyle/>
          <a:p>
            <a:r>
              <a:rPr lang="ja-JP" altLang="en-US" b="1"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ザ・ビジネスモールにユーザー登録をすると、</a:t>
            </a:r>
            <a:endParaRPr lang="en-US" altLang="ja-JP" b="1" dirty="0" smtClean="0">
              <a:latin typeface="BIZ UDPゴシック" panose="020B0400000000000000" pitchFamily="50" charset="-128"/>
              <a:ea typeface="BIZ UDPゴシック" panose="020B0400000000000000" pitchFamily="50" charset="-128"/>
              <a:cs typeface="Rounded M+ 1c regular" panose="020B0502020203020207" pitchFamily="50" charset="-128"/>
            </a:endParaRPr>
          </a:p>
          <a:p>
            <a:r>
              <a:rPr lang="ja-JP" altLang="en-US" b="1"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手間なしで「</a:t>
            </a:r>
            <a:r>
              <a:rPr lang="en-US" altLang="ja-JP" b="1" dirty="0" err="1">
                <a:latin typeface="BIZ UDPゴシック" panose="020B0400000000000000" pitchFamily="50" charset="-128"/>
                <a:ea typeface="BIZ UDPゴシック" panose="020B0400000000000000" pitchFamily="50" charset="-128"/>
                <a:cs typeface="Rounded M+ 1c regular" panose="020B0502020203020207" pitchFamily="50" charset="-128"/>
              </a:rPr>
              <a:t>i</a:t>
            </a:r>
            <a:r>
              <a:rPr lang="ja-JP" altLang="en-US" b="1" dirty="0">
                <a:latin typeface="BIZ UDPゴシック" panose="020B0400000000000000" pitchFamily="50" charset="-128"/>
                <a:ea typeface="BIZ UDPゴシック" panose="020B0400000000000000" pitchFamily="50" charset="-128"/>
                <a:cs typeface="Rounded M+ 1c regular" panose="020B0502020203020207" pitchFamily="50" charset="-128"/>
              </a:rPr>
              <a:t>タウンページ」</a:t>
            </a:r>
            <a:r>
              <a:rPr lang="ja-JP" altLang="en-US" b="1"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に企業ＰＲや</a:t>
            </a:r>
            <a:r>
              <a:rPr lang="ja-JP" altLang="en-US" b="1" dirty="0">
                <a:latin typeface="BIZ UDPゴシック" panose="020B0400000000000000" pitchFamily="50" charset="-128"/>
                <a:ea typeface="BIZ UDPゴシック" panose="020B0400000000000000" pitchFamily="50" charset="-128"/>
                <a:cs typeface="Rounded M+ 1c regular" panose="020B0502020203020207" pitchFamily="50" charset="-128"/>
              </a:rPr>
              <a:t>業務</a:t>
            </a:r>
            <a:r>
              <a:rPr lang="ja-JP" altLang="en-US" b="1"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内容を掲載</a:t>
            </a:r>
            <a:endParaRPr kumimoji="1" lang="ja-JP" altLang="en-US" b="1" dirty="0">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1020791" y="6476450"/>
            <a:ext cx="2495876" cy="276999"/>
          </a:xfrm>
          <a:prstGeom prst="rect">
            <a:avLst/>
          </a:prstGeom>
          <a:noFill/>
        </p:spPr>
        <p:txBody>
          <a:bodyPr wrap="none" lIns="0" tIns="0" rIns="0" bIns="0" rtlCol="0">
            <a:spAutoFit/>
          </a:bodyPr>
          <a:lstStyle/>
          <a:p>
            <a:r>
              <a:rPr lang="ja-JP" altLang="en-US" b="1" dirty="0" smtClean="0">
                <a:latin typeface="BIZ UDPゴシック" panose="020B0400000000000000" pitchFamily="50" charset="-128"/>
                <a:ea typeface="BIZ UDPゴシック" panose="020B0400000000000000" pitchFamily="50" charset="-128"/>
              </a:rPr>
              <a:t>一切費用はかかりません</a:t>
            </a:r>
            <a:endParaRPr kumimoji="1" lang="ja-JP" altLang="en-US" b="1"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981542" y="7286338"/>
            <a:ext cx="5953553" cy="553998"/>
          </a:xfrm>
          <a:prstGeom prst="rect">
            <a:avLst/>
          </a:prstGeom>
          <a:noFill/>
        </p:spPr>
        <p:txBody>
          <a:bodyPr wrap="none" lIns="0" tIns="0" rIns="0" bIns="0" rtlCol="0">
            <a:spAutoFit/>
          </a:bodyPr>
          <a:lstStyle/>
          <a:p>
            <a:r>
              <a:rPr lang="ja-JP" altLang="en-US" b="1" dirty="0" smtClean="0">
                <a:latin typeface="BIZ UDPゴシック" panose="020B0400000000000000" pitchFamily="50" charset="-128"/>
                <a:ea typeface="BIZ UDPゴシック" panose="020B0400000000000000" pitchFamily="50" charset="-128"/>
              </a:rPr>
              <a:t>年間約</a:t>
            </a:r>
            <a:r>
              <a:rPr lang="en-US" altLang="ja-JP" b="1" dirty="0" smtClean="0">
                <a:latin typeface="BIZ UDPゴシック" panose="020B0400000000000000" pitchFamily="50" charset="-128"/>
                <a:ea typeface="BIZ UDPゴシック" panose="020B0400000000000000" pitchFamily="50" charset="-128"/>
              </a:rPr>
              <a:t>8000</a:t>
            </a:r>
            <a:r>
              <a:rPr lang="ja-JP" altLang="en-US" b="1" dirty="0" smtClean="0">
                <a:latin typeface="BIZ UDPゴシック" panose="020B0400000000000000" pitchFamily="50" charset="-128"/>
                <a:ea typeface="BIZ UDPゴシック" panose="020B0400000000000000" pitchFamily="50" charset="-128"/>
              </a:rPr>
              <a:t>万</a:t>
            </a:r>
            <a:r>
              <a:rPr lang="en-US" altLang="ja-JP" b="1" dirty="0" err="1" smtClean="0">
                <a:latin typeface="BIZ UDPゴシック" panose="020B0400000000000000" pitchFamily="50" charset="-128"/>
                <a:ea typeface="BIZ UDPゴシック" panose="020B0400000000000000" pitchFamily="50" charset="-128"/>
              </a:rPr>
              <a:t>pv</a:t>
            </a:r>
            <a:r>
              <a:rPr lang="ja-JP" altLang="en-US" b="1" dirty="0" smtClean="0">
                <a:latin typeface="BIZ UDPゴシック" panose="020B0400000000000000" pitchFamily="50" charset="-128"/>
                <a:ea typeface="BIZ UDPゴシック" panose="020B0400000000000000" pitchFamily="50" charset="-128"/>
              </a:rPr>
              <a:t>を</a:t>
            </a:r>
            <a:r>
              <a:rPr lang="ja-JP" altLang="en-US" b="1" dirty="0">
                <a:latin typeface="BIZ UDPゴシック" panose="020B0400000000000000" pitchFamily="50" charset="-128"/>
                <a:ea typeface="BIZ UDPゴシック" panose="020B0400000000000000" pitchFamily="50" charset="-128"/>
              </a:rPr>
              <a:t>誇るインターネット版</a:t>
            </a:r>
            <a:r>
              <a:rPr lang="ja-JP" altLang="en-US" b="1" dirty="0" smtClean="0">
                <a:latin typeface="BIZ UDPゴシック" panose="020B0400000000000000" pitchFamily="50" charset="-128"/>
                <a:ea typeface="BIZ UDPゴシック" panose="020B0400000000000000" pitchFamily="50" charset="-128"/>
              </a:rPr>
              <a:t>タウンページで</a:t>
            </a:r>
            <a:endParaRPr lang="en-US" altLang="ja-JP" b="1" dirty="0" smtClean="0">
              <a:latin typeface="BIZ UDPゴシック" panose="020B0400000000000000" pitchFamily="50" charset="-128"/>
              <a:ea typeface="BIZ UDPゴシック" panose="020B0400000000000000" pitchFamily="50" charset="-128"/>
            </a:endParaRPr>
          </a:p>
          <a:p>
            <a:r>
              <a:rPr lang="ja-JP" altLang="en-US" b="1" dirty="0" smtClean="0">
                <a:latin typeface="BIZ UDPゴシック" panose="020B0400000000000000" pitchFamily="50" charset="-128"/>
                <a:ea typeface="BIZ UDPゴシック" panose="020B0400000000000000" pitchFamily="50" charset="-128"/>
              </a:rPr>
              <a:t>検索ヒットの可能性アップ</a:t>
            </a:r>
            <a:endParaRPr lang="en-US" altLang="ja-JP" b="1" dirty="0" smtClean="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999284" y="8409930"/>
            <a:ext cx="5052665" cy="553998"/>
          </a:xfrm>
          <a:prstGeom prst="rect">
            <a:avLst/>
          </a:prstGeom>
          <a:noFill/>
        </p:spPr>
        <p:txBody>
          <a:bodyPr wrap="none" lIns="0" tIns="0" rIns="0" bIns="0" rtlCol="0">
            <a:spAutoFit/>
          </a:bodyPr>
          <a:lstStyle/>
          <a:p>
            <a:r>
              <a:rPr lang="ja-JP" altLang="en-US" b="1" dirty="0" smtClean="0">
                <a:latin typeface="BIZ UDPゴシック" panose="020B0400000000000000" pitchFamily="50" charset="-128"/>
                <a:ea typeface="BIZ UDPゴシック" panose="020B0400000000000000" pitchFamily="50" charset="-128"/>
              </a:rPr>
              <a:t>さらに、ｉタウンページ側のユーザー登録をすると、</a:t>
            </a:r>
            <a:endParaRPr lang="en-US" altLang="ja-JP" b="1" dirty="0" smtClean="0">
              <a:latin typeface="BIZ UDPゴシック" panose="020B0400000000000000" pitchFamily="50" charset="-128"/>
              <a:ea typeface="BIZ UDPゴシック" panose="020B0400000000000000" pitchFamily="50" charset="-128"/>
            </a:endParaRPr>
          </a:p>
          <a:p>
            <a:r>
              <a:rPr kumimoji="1" lang="ja-JP" altLang="en-US" b="1" dirty="0" smtClean="0">
                <a:latin typeface="BIZ UDPゴシック" panose="020B0400000000000000" pitchFamily="50" charset="-128"/>
                <a:ea typeface="BIZ UDPゴシック" panose="020B0400000000000000" pitchFamily="50" charset="-128"/>
              </a:rPr>
              <a:t>画像とＰＲ文の追加掲載が可能</a:t>
            </a:r>
            <a:endParaRPr kumimoji="1" lang="ja-JP" altLang="en-US" b="1" dirty="0">
              <a:latin typeface="BIZ UDPゴシック" panose="020B0400000000000000" pitchFamily="50" charset="-128"/>
              <a:ea typeface="BIZ UDPゴシック" panose="020B0400000000000000" pitchFamily="50" charset="-128"/>
            </a:endParaRPr>
          </a:p>
        </p:txBody>
      </p:sp>
      <p:sp>
        <p:nvSpPr>
          <p:cNvPr id="12" name="テキスト ボックス 11">
            <a:hlinkClick r:id="rId3"/>
          </p:cNvPr>
          <p:cNvSpPr txBox="1"/>
          <p:nvPr/>
        </p:nvSpPr>
        <p:spPr>
          <a:xfrm>
            <a:off x="1609338" y="4731984"/>
            <a:ext cx="3938899" cy="369332"/>
          </a:xfrm>
          <a:prstGeom prst="rect">
            <a:avLst/>
          </a:prstGeom>
          <a:noFill/>
        </p:spPr>
        <p:txBody>
          <a:bodyPr wrap="none" rtlCol="0">
            <a:spAutoFit/>
          </a:bodyPr>
          <a:lstStyle/>
          <a:p>
            <a:r>
              <a:rPr lang="en-US" altLang="ja-JP" dirty="0">
                <a:latin typeface="BIZ UDPゴシック" panose="020B0400000000000000" pitchFamily="50" charset="-128"/>
                <a:ea typeface="BIZ UDPゴシック" panose="020B0400000000000000" pitchFamily="50" charset="-128"/>
              </a:rPr>
              <a:t>https://www.b-mall.ne.jp/itp/</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37" name="グループ化 36"/>
          <p:cNvGrpSpPr/>
          <p:nvPr/>
        </p:nvGrpSpPr>
        <p:grpSpPr>
          <a:xfrm>
            <a:off x="1050328" y="36090"/>
            <a:ext cx="4763021" cy="455688"/>
            <a:chOff x="669328" y="36090"/>
            <a:chExt cx="4763021" cy="455688"/>
          </a:xfrm>
        </p:grpSpPr>
        <p:sp>
          <p:nvSpPr>
            <p:cNvPr id="17" name="正方形/長方形 16"/>
            <p:cNvSpPr/>
            <p:nvPr/>
          </p:nvSpPr>
          <p:spPr>
            <a:xfrm>
              <a:off x="2761145" y="122446"/>
              <a:ext cx="1937047" cy="369332"/>
            </a:xfrm>
            <a:prstGeom prst="rect">
              <a:avLst/>
            </a:prstGeom>
            <a:noFill/>
          </p:spPr>
          <p:txBody>
            <a:bodyPr wrap="square" lIns="0" tIns="0" rIns="0" bIns="0" anchor="ctr">
              <a:spAutoFit/>
            </a:bodyPr>
            <a:lstStyle/>
            <a:p>
              <a:r>
                <a:rPr lang="ja-JP" altLang="en-US" sz="2400" b="1" dirty="0" smtClean="0">
                  <a:solidFill>
                    <a:srgbClr val="FF0000"/>
                  </a:solidFill>
                  <a:latin typeface="メイリオ" panose="020B0604030504040204" pitchFamily="50" charset="-128"/>
                  <a:ea typeface="メイリオ" panose="020B0604030504040204" pitchFamily="50" charset="-128"/>
                  <a:cs typeface="Rounded M+ 1c bold" panose="020B0702020203020207" pitchFamily="50" charset="-128"/>
                </a:rPr>
                <a:t>ユーザー限定</a:t>
              </a:r>
              <a:endParaRPr lang="en-US" altLang="ja-JP" sz="2000" b="1" dirty="0">
                <a:solidFill>
                  <a:srgbClr val="FF0000"/>
                </a:solidFill>
                <a:latin typeface="メイリオ" panose="020B0604030504040204" pitchFamily="50" charset="-128"/>
                <a:ea typeface="メイリオ" panose="020B0604030504040204" pitchFamily="50" charset="-128"/>
                <a:cs typeface="Rounded M+ 1c bold" panose="020B0702020203020207"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328" y="110408"/>
              <a:ext cx="1962567" cy="338164"/>
            </a:xfrm>
            <a:prstGeom prst="rect">
              <a:avLst/>
            </a:prstGeom>
          </p:spPr>
        </p:pic>
        <p:pic>
          <p:nvPicPr>
            <p:cNvPr id="8" name="図 7"/>
            <p:cNvPicPr>
              <a:picLocks noChangeAspect="1"/>
            </p:cNvPicPr>
            <p:nvPr/>
          </p:nvPicPr>
          <p:blipFill>
            <a:blip r:embed="rId5"/>
            <a:stretch>
              <a:fillRect/>
            </a:stretch>
          </p:blipFill>
          <p:spPr>
            <a:xfrm>
              <a:off x="4659963" y="36090"/>
              <a:ext cx="772386" cy="420645"/>
            </a:xfrm>
            <a:prstGeom prst="rect">
              <a:avLst/>
            </a:prstGeom>
          </p:spPr>
        </p:pic>
      </p:grpSp>
      <p:sp>
        <p:nvSpPr>
          <p:cNvPr id="18" name="角丸四角形 17"/>
          <p:cNvSpPr/>
          <p:nvPr/>
        </p:nvSpPr>
        <p:spPr>
          <a:xfrm>
            <a:off x="100234" y="3194297"/>
            <a:ext cx="2631671" cy="683008"/>
          </a:xfrm>
          <a:prstGeom prst="roundRect">
            <a:avLst/>
          </a:prstGeom>
          <a:gradFill flip="none" rotWithShape="1">
            <a:gsLst>
              <a:gs pos="0">
                <a:srgbClr val="7ACEC9"/>
              </a:gs>
              <a:gs pos="100000">
                <a:srgbClr val="0494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メイリオ" panose="020B0604030504040204" pitchFamily="50" charset="-128"/>
                <a:ea typeface="メイリオ" panose="020B0604030504040204" pitchFamily="50" charset="-128"/>
              </a:rPr>
              <a:t>NTT</a:t>
            </a:r>
            <a:r>
              <a:rPr lang="ja-JP" altLang="en-US" sz="1100" b="1" dirty="0">
                <a:solidFill>
                  <a:schemeClr val="tx1"/>
                </a:solidFill>
                <a:latin typeface="メイリオ" panose="020B0604030504040204" pitchFamily="50" charset="-128"/>
                <a:ea typeface="メイリオ" panose="020B0604030504040204" pitchFamily="50" charset="-128"/>
              </a:rPr>
              <a:t>タウンページが提供</a:t>
            </a:r>
            <a:r>
              <a:rPr lang="ja-JP" altLang="en-US" sz="1100" b="1" dirty="0" smtClean="0">
                <a:solidFill>
                  <a:schemeClr val="tx1"/>
                </a:solidFill>
                <a:latin typeface="メイリオ" panose="020B0604030504040204" pitchFamily="50" charset="-128"/>
                <a:ea typeface="メイリオ" panose="020B0604030504040204" pitchFamily="50" charset="-128"/>
              </a:rPr>
              <a:t>する</a:t>
            </a:r>
            <a:endParaRPr lang="en-US" altLang="ja-JP" sz="11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100" b="1" dirty="0" smtClean="0">
                <a:solidFill>
                  <a:schemeClr val="tx1"/>
                </a:solidFill>
                <a:latin typeface="メイリオ" panose="020B0604030504040204" pitchFamily="50" charset="-128"/>
                <a:ea typeface="メイリオ" panose="020B0604030504040204" pitchFamily="50" charset="-128"/>
              </a:rPr>
              <a:t>日本</a:t>
            </a:r>
            <a:r>
              <a:rPr lang="ja-JP" altLang="en-US" sz="1100" b="1" dirty="0">
                <a:solidFill>
                  <a:schemeClr val="tx1"/>
                </a:solidFill>
                <a:latin typeface="メイリオ" panose="020B0604030504040204" pitchFamily="50" charset="-128"/>
                <a:ea typeface="メイリオ" panose="020B0604030504040204" pitchFamily="50" charset="-128"/>
              </a:rPr>
              <a:t>全国のお店・施設・会社</a:t>
            </a:r>
            <a:r>
              <a:rPr lang="ja-JP" altLang="en-US" sz="1100" b="1" dirty="0" smtClean="0">
                <a:solidFill>
                  <a:schemeClr val="tx1"/>
                </a:solidFill>
                <a:latin typeface="メイリオ" panose="020B0604030504040204" pitchFamily="50" charset="-128"/>
                <a:ea typeface="メイリオ" panose="020B0604030504040204" pitchFamily="50" charset="-128"/>
              </a:rPr>
              <a:t>情報</a:t>
            </a:r>
            <a:endParaRPr lang="en-US" altLang="ja-JP" sz="11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100" b="1" dirty="0" smtClean="0">
                <a:solidFill>
                  <a:schemeClr val="tx1"/>
                </a:solidFill>
                <a:latin typeface="メイリオ" panose="020B0604030504040204" pitchFamily="50" charset="-128"/>
                <a:ea typeface="メイリオ" panose="020B0604030504040204" pitchFamily="50" charset="-128"/>
              </a:rPr>
              <a:t>豊富</a:t>
            </a:r>
            <a:r>
              <a:rPr lang="ja-JP" altLang="en-US" sz="1100" b="1" dirty="0">
                <a:solidFill>
                  <a:schemeClr val="tx1"/>
                </a:solidFill>
                <a:latin typeface="メイリオ" panose="020B0604030504040204" pitchFamily="50" charset="-128"/>
                <a:ea typeface="メイリオ" panose="020B0604030504040204" pitchFamily="50" charset="-128"/>
              </a:rPr>
              <a:t>な情報量を</a:t>
            </a:r>
            <a:r>
              <a:rPr lang="ja-JP" altLang="en-US" sz="1100" b="1" dirty="0" smtClean="0">
                <a:solidFill>
                  <a:schemeClr val="tx1"/>
                </a:solidFill>
                <a:latin typeface="メイリオ" panose="020B0604030504040204" pitchFamily="50" charset="-128"/>
                <a:ea typeface="メイリオ" panose="020B0604030504040204" pitchFamily="50" charset="-128"/>
              </a:rPr>
              <a:t>誇るポータル</a:t>
            </a:r>
            <a:r>
              <a:rPr lang="ja-JP" altLang="en-US" sz="1100" b="1" dirty="0">
                <a:solidFill>
                  <a:schemeClr val="tx1"/>
                </a:solidFill>
                <a:latin typeface="メイリオ" panose="020B0604030504040204" pitchFamily="50" charset="-128"/>
                <a:ea typeface="メイリオ" panose="020B0604030504040204" pitchFamily="50" charset="-128"/>
              </a:rPr>
              <a:t> サイト</a:t>
            </a: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sp>
        <p:nvSpPr>
          <p:cNvPr id="23" name="二等辺三角形 22"/>
          <p:cNvSpPr/>
          <p:nvPr/>
        </p:nvSpPr>
        <p:spPr>
          <a:xfrm rot="9692981">
            <a:off x="304529" y="3785265"/>
            <a:ext cx="268210" cy="397523"/>
          </a:xfrm>
          <a:prstGeom prst="triangle">
            <a:avLst/>
          </a:prstGeom>
          <a:solidFill>
            <a:srgbClr val="7A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668276" y="9627674"/>
            <a:ext cx="5524777" cy="235536"/>
            <a:chOff x="782576" y="9627674"/>
            <a:chExt cx="5524777" cy="235536"/>
          </a:xfrm>
        </p:grpSpPr>
        <p:pic>
          <p:nvPicPr>
            <p:cNvPr id="42" name="図 41"/>
            <p:cNvPicPr>
              <a:picLocks noChangeAspect="1"/>
            </p:cNvPicPr>
            <p:nvPr/>
          </p:nvPicPr>
          <p:blipFill rotWithShape="1">
            <a:blip r:embed="rId6">
              <a:extLst>
                <a:ext uri="{28A0092B-C50C-407E-A947-70E740481C1C}">
                  <a14:useLocalDpi xmlns:a14="http://schemas.microsoft.com/office/drawing/2010/main" val="0"/>
                </a:ext>
              </a:extLst>
            </a:blip>
            <a:srcRect t="19131" b="16708"/>
            <a:stretch/>
          </p:blipFill>
          <p:spPr>
            <a:xfrm>
              <a:off x="4821453" y="9627674"/>
              <a:ext cx="1485900" cy="235536"/>
            </a:xfrm>
            <a:prstGeom prst="rect">
              <a:avLst/>
            </a:prstGeom>
          </p:spPr>
        </p:pic>
        <p:sp>
          <p:nvSpPr>
            <p:cNvPr id="43" name="テキスト ボックス 42"/>
            <p:cNvSpPr txBox="1"/>
            <p:nvPr/>
          </p:nvSpPr>
          <p:spPr>
            <a:xfrm>
              <a:off x="782576" y="9677832"/>
              <a:ext cx="4127259" cy="148056"/>
            </a:xfrm>
            <a:prstGeom prst="rect">
              <a:avLst/>
            </a:prstGeom>
            <a:noFill/>
          </p:spPr>
          <p:txBody>
            <a:bodyPr wrap="square" lIns="0" tIns="0" rIns="0" bIns="0" rtlCol="0">
              <a:normAutofit lnSpcReduction="10000"/>
            </a:bodyPr>
            <a:lstStyle/>
            <a:p>
              <a:r>
                <a:rPr kumimoji="1" lang="ja-JP" altLang="en-US" sz="1000" dirty="0" smtClean="0">
                  <a:solidFill>
                    <a:srgbClr val="0046A7"/>
                  </a:solidFill>
                  <a:latin typeface="BIZ UDP明朝 Medium" panose="02020500000000000000" pitchFamily="18" charset="-128"/>
                  <a:ea typeface="BIZ UDP明朝 Medium" panose="02020500000000000000" pitchFamily="18" charset="-128"/>
                </a:rPr>
                <a:t>企業をつなぐ。日本全国の商工会議所・商工会で運営する商取引支援サイト</a:t>
              </a:r>
              <a:endParaRPr kumimoji="1" lang="ja-JP" altLang="en-US" sz="1000" dirty="0">
                <a:solidFill>
                  <a:srgbClr val="0046A7"/>
                </a:solidFill>
                <a:latin typeface="BIZ UDP明朝 Medium" panose="02020500000000000000" pitchFamily="18" charset="-128"/>
                <a:ea typeface="BIZ UDP明朝 Medium" panose="02020500000000000000" pitchFamily="18" charset="-128"/>
              </a:endParaRPr>
            </a:p>
          </p:txBody>
        </p:sp>
      </p:grpSp>
      <p:cxnSp>
        <p:nvCxnSpPr>
          <p:cNvPr id="44" name="直線コネクタ 43"/>
          <p:cNvCxnSpPr/>
          <p:nvPr/>
        </p:nvCxnSpPr>
        <p:spPr>
          <a:xfrm>
            <a:off x="10412" y="9544015"/>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7"/>
          <a:stretch>
            <a:fillRect/>
          </a:stretch>
        </p:blipFill>
        <p:spPr>
          <a:xfrm>
            <a:off x="97038" y="5251630"/>
            <a:ext cx="828000" cy="792879"/>
          </a:xfrm>
          <a:prstGeom prst="rect">
            <a:avLst/>
          </a:prstGeom>
        </p:spPr>
      </p:pic>
      <p:pic>
        <p:nvPicPr>
          <p:cNvPr id="4" name="図 3"/>
          <p:cNvPicPr>
            <a:picLocks noChangeAspect="1"/>
          </p:cNvPicPr>
          <p:nvPr/>
        </p:nvPicPr>
        <p:blipFill>
          <a:blip r:embed="rId8"/>
          <a:stretch>
            <a:fillRect/>
          </a:stretch>
        </p:blipFill>
        <p:spPr>
          <a:xfrm>
            <a:off x="97038" y="6301786"/>
            <a:ext cx="828000" cy="748328"/>
          </a:xfrm>
          <a:prstGeom prst="rect">
            <a:avLst/>
          </a:prstGeom>
        </p:spPr>
      </p:pic>
      <p:pic>
        <p:nvPicPr>
          <p:cNvPr id="5" name="図 4"/>
          <p:cNvPicPr>
            <a:picLocks noChangeAspect="1"/>
          </p:cNvPicPr>
          <p:nvPr/>
        </p:nvPicPr>
        <p:blipFill>
          <a:blip r:embed="rId9"/>
          <a:stretch>
            <a:fillRect/>
          </a:stretch>
        </p:blipFill>
        <p:spPr>
          <a:xfrm>
            <a:off x="97038" y="7219324"/>
            <a:ext cx="828000" cy="765394"/>
          </a:xfrm>
          <a:prstGeom prst="rect">
            <a:avLst/>
          </a:prstGeom>
        </p:spPr>
      </p:pic>
      <p:pic>
        <p:nvPicPr>
          <p:cNvPr id="6" name="図 5"/>
          <p:cNvPicPr>
            <a:picLocks noChangeAspect="1"/>
          </p:cNvPicPr>
          <p:nvPr/>
        </p:nvPicPr>
        <p:blipFill>
          <a:blip r:embed="rId10"/>
          <a:stretch>
            <a:fillRect/>
          </a:stretch>
        </p:blipFill>
        <p:spPr>
          <a:xfrm>
            <a:off x="97038" y="8304056"/>
            <a:ext cx="828000" cy="759713"/>
          </a:xfrm>
          <a:prstGeom prst="rect">
            <a:avLst/>
          </a:prstGeom>
        </p:spPr>
      </p:pic>
      <p:pic>
        <p:nvPicPr>
          <p:cNvPr id="7" name="図 6">
            <a:hlinkClick r:id="rId3"/>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0342" y="4818205"/>
            <a:ext cx="664846" cy="664846"/>
          </a:xfrm>
          <a:prstGeom prst="rect">
            <a:avLst/>
          </a:prstGeom>
          <a:ln>
            <a:solidFill>
              <a:srgbClr val="0046A7"/>
            </a:solidFill>
          </a:ln>
        </p:spPr>
      </p:pic>
      <p:sp>
        <p:nvSpPr>
          <p:cNvPr id="38" name="正方形/長方形 37"/>
          <p:cNvSpPr/>
          <p:nvPr/>
        </p:nvSpPr>
        <p:spPr>
          <a:xfrm>
            <a:off x="5636223" y="4325023"/>
            <a:ext cx="1138582" cy="369332"/>
          </a:xfrm>
          <a:prstGeom prst="rect">
            <a:avLst/>
          </a:prstGeom>
          <a:noFill/>
        </p:spPr>
        <p:txBody>
          <a:bodyPr wrap="square" lIns="0" tIns="0" rIns="0" bIns="0" anchor="ctr">
            <a:spAutoFit/>
          </a:bodyPr>
          <a:lstStyle/>
          <a:p>
            <a:pPr algn="ctr"/>
            <a:r>
              <a:rPr lang="ja-JP" altLang="en-US" sz="2400" b="1" dirty="0" smtClean="0">
                <a:latin typeface="メイリオ" panose="020B0604030504040204" pitchFamily="50" charset="-128"/>
                <a:ea typeface="メイリオ" panose="020B0604030504040204" pitchFamily="50" charset="-128"/>
                <a:cs typeface="Rounded M+ 1c bold" panose="020B0702020203020207" pitchFamily="50" charset="-128"/>
              </a:rPr>
              <a:t>で</a:t>
            </a:r>
            <a:r>
              <a:rPr lang="ja-JP" altLang="en-US" sz="2400" b="1" dirty="0">
                <a:latin typeface="メイリオ" panose="020B0604030504040204" pitchFamily="50" charset="-128"/>
                <a:ea typeface="メイリオ" panose="020B0604030504040204" pitchFamily="50" charset="-128"/>
                <a:cs typeface="Rounded M+ 1c bold" panose="020B0702020203020207" pitchFamily="50" charset="-128"/>
              </a:rPr>
              <a:t>掲載</a:t>
            </a:r>
            <a:endParaRPr lang="en-US" altLang="ja-JP" sz="2400" b="1" dirty="0">
              <a:latin typeface="メイリオ" panose="020B0604030504040204" pitchFamily="50" charset="-128"/>
              <a:ea typeface="メイリオ" panose="020B0604030504040204" pitchFamily="50" charset="-128"/>
              <a:cs typeface="Rounded M+ 1c bold" panose="020B0702020203020207" pitchFamily="50" charset="-128"/>
            </a:endParaRPr>
          </a:p>
        </p:txBody>
      </p:sp>
      <p:sp>
        <p:nvSpPr>
          <p:cNvPr id="39" name="正方形/長方形 38"/>
          <p:cNvSpPr/>
          <p:nvPr/>
        </p:nvSpPr>
        <p:spPr>
          <a:xfrm>
            <a:off x="4095399" y="4325023"/>
            <a:ext cx="551239" cy="369332"/>
          </a:xfrm>
          <a:prstGeom prst="rect">
            <a:avLst/>
          </a:prstGeom>
          <a:noFill/>
        </p:spPr>
        <p:txBody>
          <a:bodyPr wrap="square" lIns="0" tIns="0" rIns="0" bIns="0" anchor="ctr">
            <a:spAutoFit/>
          </a:bodyPr>
          <a:lstStyle/>
          <a:p>
            <a:pPr algn="ctr"/>
            <a:r>
              <a:rPr lang="ja-JP" altLang="en-US" sz="2400" b="1" dirty="0" smtClean="0">
                <a:latin typeface="メイリオ" panose="020B0604030504040204" pitchFamily="50" charset="-128"/>
                <a:ea typeface="メイリオ" panose="020B0604030504040204" pitchFamily="50" charset="-128"/>
                <a:cs typeface="Rounded M+ 1c bold" panose="020B0702020203020207" pitchFamily="50" charset="-128"/>
              </a:rPr>
              <a:t>が</a:t>
            </a:r>
            <a:endParaRPr lang="en-US" altLang="ja-JP" sz="2400" b="1" dirty="0">
              <a:latin typeface="メイリオ" panose="020B0604030504040204" pitchFamily="50" charset="-128"/>
              <a:ea typeface="メイリオ" panose="020B0604030504040204" pitchFamily="50" charset="-128"/>
              <a:cs typeface="Rounded M+ 1c bold" panose="020B0702020203020207" pitchFamily="50" charset="-128"/>
            </a:endParaRPr>
          </a:p>
        </p:txBody>
      </p:sp>
      <p:sp>
        <p:nvSpPr>
          <p:cNvPr id="40" name="正方形/長方形 39"/>
          <p:cNvSpPr/>
          <p:nvPr/>
        </p:nvSpPr>
        <p:spPr>
          <a:xfrm>
            <a:off x="4508391" y="4215013"/>
            <a:ext cx="1325560" cy="677108"/>
          </a:xfrm>
          <a:prstGeom prst="rect">
            <a:avLst/>
          </a:prstGeom>
          <a:noFill/>
        </p:spPr>
        <p:txBody>
          <a:bodyPr wrap="square" lIns="0" tIns="0" rIns="0" bIns="0" anchor="ctr">
            <a:spAutoFit/>
          </a:bodyPr>
          <a:lstStyle/>
          <a:p>
            <a:pPr algn="ctr"/>
            <a:r>
              <a:rPr lang="ja-JP" altLang="en-US" sz="4400" b="1" dirty="0" smtClean="0">
                <a:solidFill>
                  <a:srgbClr val="FF0000"/>
                </a:solidFill>
                <a:latin typeface="メイリオ" panose="020B0604030504040204" pitchFamily="50" charset="-128"/>
                <a:ea typeface="メイリオ" panose="020B0604030504040204" pitchFamily="50" charset="-128"/>
                <a:cs typeface="Rounded M+ 1c bold" panose="020B0702020203020207" pitchFamily="50" charset="-128"/>
              </a:rPr>
              <a:t>無料</a:t>
            </a:r>
            <a:endParaRPr lang="en-US" altLang="ja-JP" sz="2400" b="1" dirty="0">
              <a:latin typeface="メイリオ" panose="020B0604030504040204" pitchFamily="50" charset="-128"/>
              <a:ea typeface="メイリオ" panose="020B0604030504040204" pitchFamily="50" charset="-128"/>
              <a:cs typeface="Rounded M+ 1c bold" panose="020B0702020203020207" pitchFamily="50" charset="-128"/>
            </a:endParaRPr>
          </a:p>
        </p:txBody>
      </p:sp>
      <p:pic>
        <p:nvPicPr>
          <p:cNvPr id="15" name="図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74557" y="3876644"/>
            <a:ext cx="596900" cy="447653"/>
          </a:xfrm>
          <a:prstGeom prst="rect">
            <a:avLst/>
          </a:prstGeom>
        </p:spPr>
      </p:pic>
      <p:pic>
        <p:nvPicPr>
          <p:cNvPr id="41" name="図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585493">
            <a:off x="5508929" y="4616199"/>
            <a:ext cx="596900" cy="447653"/>
          </a:xfrm>
          <a:prstGeom prst="rect">
            <a:avLst/>
          </a:prstGeom>
        </p:spPr>
      </p:pic>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013" y="4183204"/>
            <a:ext cx="1552797" cy="455487"/>
          </a:xfrm>
          <a:prstGeom prst="rect">
            <a:avLst/>
          </a:prstGeom>
        </p:spPr>
      </p:pic>
      <p:sp>
        <p:nvSpPr>
          <p:cNvPr id="25" name="テキスト ボックス 24"/>
          <p:cNvSpPr txBox="1"/>
          <p:nvPr/>
        </p:nvSpPr>
        <p:spPr>
          <a:xfrm>
            <a:off x="948325" y="5940436"/>
            <a:ext cx="5226359" cy="246221"/>
          </a:xfrm>
          <a:prstGeom prst="rect">
            <a:avLst/>
          </a:prstGeom>
          <a:noFill/>
        </p:spPr>
        <p:txBody>
          <a:bodyPr wrap="square" lIns="0" tIns="0" rIns="0" bIns="0" rtlCol="0">
            <a:spAutoFit/>
          </a:bodyPr>
          <a:lstStyle/>
          <a:p>
            <a:r>
              <a:rPr lang="ja-JP" altLang="en-US" sz="800" dirty="0">
                <a:latin typeface="BIZ UDゴシック" panose="020B0400000000000000" pitchFamily="49" charset="-128"/>
                <a:ea typeface="BIZ UDゴシック" panose="020B0400000000000000" pitchFamily="49" charset="-128"/>
              </a:rPr>
              <a:t>ザ・ビジネスモールにユーザー登録いただくと、自動</a:t>
            </a:r>
            <a:r>
              <a:rPr lang="ja-JP" altLang="en-US" sz="800" dirty="0" smtClean="0">
                <a:latin typeface="BIZ UDゴシック" panose="020B0400000000000000" pitchFamily="49" charset="-128"/>
                <a:ea typeface="BIZ UDゴシック" panose="020B0400000000000000" pitchFamily="49" charset="-128"/>
              </a:rPr>
              <a:t>（</a:t>
            </a:r>
            <a:r>
              <a:rPr lang="en-US" altLang="ja-JP" sz="800" dirty="0" smtClean="0">
                <a:latin typeface="BIZ UDゴシック" panose="020B0400000000000000" pitchFamily="49" charset="-128"/>
                <a:ea typeface="BIZ UDゴシック" panose="020B0400000000000000" pitchFamily="49" charset="-128"/>
              </a:rPr>
              <a:t>※</a:t>
            </a:r>
            <a:r>
              <a:rPr lang="ja-JP" altLang="en-US" sz="800" dirty="0" smtClean="0">
                <a:latin typeface="BIZ UDゴシック" panose="020B0400000000000000" pitchFamily="49" charset="-128"/>
                <a:ea typeface="BIZ UDゴシック" panose="020B0400000000000000" pitchFamily="49" charset="-128"/>
              </a:rPr>
              <a:t>）で「</a:t>
            </a:r>
            <a:r>
              <a:rPr lang="ja-JP" altLang="en-US" sz="800" dirty="0">
                <a:latin typeface="BIZ UDゴシック" panose="020B0400000000000000" pitchFamily="49" charset="-128"/>
                <a:ea typeface="BIZ UDゴシック" panose="020B0400000000000000" pitchFamily="49" charset="-128"/>
              </a:rPr>
              <a:t>企業</a:t>
            </a:r>
            <a:r>
              <a:rPr lang="en-US" altLang="ja-JP" sz="800" dirty="0">
                <a:latin typeface="BIZ UDゴシック" panose="020B0400000000000000" pitchFamily="49" charset="-128"/>
                <a:ea typeface="BIZ UDゴシック" panose="020B0400000000000000" pitchFamily="49" charset="-128"/>
              </a:rPr>
              <a:t>PR</a:t>
            </a:r>
            <a:r>
              <a:rPr lang="ja-JP" altLang="en-US" sz="800" dirty="0">
                <a:latin typeface="BIZ UDゴシック" panose="020B0400000000000000" pitchFamily="49" charset="-128"/>
                <a:ea typeface="BIZ UDゴシック" panose="020B0400000000000000" pitchFamily="49" charset="-128"/>
              </a:rPr>
              <a:t>」と「業務内容」が連携して掲載されます</a:t>
            </a:r>
            <a:r>
              <a:rPr lang="ja-JP" altLang="en-US" sz="800" dirty="0" smtClean="0">
                <a:latin typeface="BIZ UDゴシック" panose="020B0400000000000000" pitchFamily="49" charset="-128"/>
                <a:ea typeface="BIZ UDゴシック" panose="020B0400000000000000" pitchFamily="49" charset="-128"/>
              </a:rPr>
              <a:t>。</a:t>
            </a:r>
            <a:endParaRPr lang="en-US" altLang="ja-JP" sz="800" dirty="0" smtClean="0">
              <a:latin typeface="BIZ UDゴシック" panose="020B0400000000000000" pitchFamily="49" charset="-128"/>
              <a:ea typeface="BIZ UDゴシック" panose="020B0400000000000000" pitchFamily="49" charset="-128"/>
            </a:endParaRPr>
          </a:p>
          <a:p>
            <a:r>
              <a:rPr lang="ja-JP" altLang="en-US" sz="800" dirty="0" smtClean="0">
                <a:latin typeface="BIZ UDゴシック" panose="020B0400000000000000" pitchFamily="49" charset="-128"/>
                <a:ea typeface="BIZ UDゴシック" panose="020B0400000000000000" pitchFamily="49" charset="-128"/>
              </a:rPr>
              <a:t>　（</a:t>
            </a:r>
            <a:r>
              <a:rPr lang="en-US" altLang="ja-JP" sz="800" dirty="0" smtClean="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連携条件は裏面「</a:t>
            </a:r>
            <a:r>
              <a:rPr lang="en-US" altLang="ja-JP" sz="800" dirty="0" err="1">
                <a:latin typeface="BIZ UDゴシック" panose="020B0400000000000000" pitchFamily="49" charset="-128"/>
                <a:ea typeface="BIZ UDゴシック" panose="020B0400000000000000" pitchFamily="49" charset="-128"/>
              </a:rPr>
              <a:t>i</a:t>
            </a:r>
            <a:r>
              <a:rPr lang="ja-JP" altLang="en-US" sz="800" dirty="0">
                <a:latin typeface="BIZ UDゴシック" panose="020B0400000000000000" pitchFamily="49" charset="-128"/>
                <a:ea typeface="BIZ UDゴシック" panose="020B0400000000000000" pitchFamily="49" charset="-128"/>
              </a:rPr>
              <a:t>タウンページ連携の条件等」をご参照ください）</a:t>
            </a:r>
          </a:p>
        </p:txBody>
      </p:sp>
      <p:sp>
        <p:nvSpPr>
          <p:cNvPr id="27" name="テキスト ボックス 26"/>
          <p:cNvSpPr txBox="1"/>
          <p:nvPr/>
        </p:nvSpPr>
        <p:spPr>
          <a:xfrm>
            <a:off x="948325" y="6787538"/>
            <a:ext cx="4770537" cy="123111"/>
          </a:xfrm>
          <a:prstGeom prst="rect">
            <a:avLst/>
          </a:prstGeom>
          <a:noFill/>
        </p:spPr>
        <p:txBody>
          <a:bodyPr wrap="none" lIns="0" tIns="0" rIns="0" bIns="0" rtlCol="0">
            <a:spAutoFit/>
          </a:bodyPr>
          <a:lstStyle/>
          <a:p>
            <a:r>
              <a:rPr lang="ja-JP" altLang="en-US" sz="800" dirty="0" smtClean="0">
                <a:latin typeface="BIZ UDゴシック" panose="020B0400000000000000" pitchFamily="49" charset="-128"/>
                <a:ea typeface="BIZ UDゴシック" panose="020B0400000000000000" pitchFamily="49" charset="-128"/>
              </a:rPr>
              <a:t>ザ・ビジネスモールのユーザー登録、および　</a:t>
            </a:r>
            <a:r>
              <a:rPr lang="en-US" altLang="ja-JP" sz="800" dirty="0" err="1" smtClean="0">
                <a:latin typeface="BIZ UDゴシック" panose="020B0400000000000000" pitchFamily="49" charset="-128"/>
                <a:ea typeface="BIZ UDゴシック" panose="020B0400000000000000" pitchFamily="49" charset="-128"/>
              </a:rPr>
              <a:t>i</a:t>
            </a:r>
            <a:r>
              <a:rPr lang="ja-JP" altLang="en-US" sz="800" dirty="0" smtClean="0">
                <a:latin typeface="BIZ UDゴシック" panose="020B0400000000000000" pitchFamily="49" charset="-128"/>
                <a:ea typeface="BIZ UDゴシック" panose="020B0400000000000000" pitchFamily="49" charset="-128"/>
              </a:rPr>
              <a:t>タウンページへの連携ともに一切費用はかかりません。</a:t>
            </a:r>
            <a:endParaRPr kumimoji="1" lang="ja-JP" altLang="en-US" sz="800" dirty="0">
              <a:latin typeface="BIZ UDゴシック" panose="020B0400000000000000" pitchFamily="49" charset="-128"/>
              <a:ea typeface="BIZ UDゴシック" panose="020B0400000000000000" pitchFamily="49" charset="-128"/>
            </a:endParaRPr>
          </a:p>
        </p:txBody>
      </p:sp>
      <p:sp>
        <p:nvSpPr>
          <p:cNvPr id="35" name="テキスト ボックス 34"/>
          <p:cNvSpPr txBox="1"/>
          <p:nvPr/>
        </p:nvSpPr>
        <p:spPr>
          <a:xfrm>
            <a:off x="948325" y="7887219"/>
            <a:ext cx="5919420" cy="246221"/>
          </a:xfrm>
          <a:prstGeom prst="rect">
            <a:avLst/>
          </a:prstGeom>
          <a:noFill/>
        </p:spPr>
        <p:txBody>
          <a:bodyPr wrap="square" lIns="0" tIns="0" rIns="0" bIns="0" rtlCol="0">
            <a:spAutoFit/>
          </a:bodyPr>
          <a:lstStyle/>
          <a:p>
            <a:r>
              <a:rPr lang="ja-JP" altLang="en-US" sz="800" dirty="0" smtClean="0">
                <a:latin typeface="BIZ UDゴシック" panose="020B0400000000000000" pitchFamily="49" charset="-128"/>
                <a:ea typeface="BIZ UDゴシック" panose="020B0400000000000000" pitchFamily="49" charset="-128"/>
              </a:rPr>
              <a:t>「企業</a:t>
            </a:r>
            <a:r>
              <a:rPr lang="en-US" altLang="ja-JP" sz="800" dirty="0" smtClean="0">
                <a:latin typeface="BIZ UDゴシック" panose="020B0400000000000000" pitchFamily="49" charset="-128"/>
                <a:ea typeface="BIZ UDゴシック" panose="020B0400000000000000" pitchFamily="49" charset="-128"/>
              </a:rPr>
              <a:t>PR</a:t>
            </a:r>
            <a:r>
              <a:rPr lang="ja-JP" altLang="en-US" sz="800" dirty="0" smtClean="0">
                <a:latin typeface="BIZ UDゴシック" panose="020B0400000000000000" pitchFamily="49" charset="-128"/>
                <a:ea typeface="BIZ UDゴシック" panose="020B0400000000000000" pitchFamily="49" charset="-128"/>
              </a:rPr>
              <a:t>」「業務内容」は、ザ・ビジネスモールの「取引先検索」に掲載されるだけでなく、</a:t>
            </a:r>
            <a:r>
              <a:rPr lang="en-US" altLang="ja-JP" sz="800" dirty="0">
                <a:latin typeface="BIZ UDゴシック" panose="020B0400000000000000" pitchFamily="49" charset="-128"/>
                <a:ea typeface="BIZ UDゴシック" panose="020B0400000000000000" pitchFamily="49" charset="-128"/>
              </a:rPr>
              <a:t>NTT</a:t>
            </a:r>
            <a:r>
              <a:rPr lang="ja-JP" altLang="en-US" sz="800" dirty="0">
                <a:latin typeface="BIZ UDゴシック" panose="020B0400000000000000" pitchFamily="49" charset="-128"/>
                <a:ea typeface="BIZ UDゴシック" panose="020B0400000000000000" pitchFamily="49" charset="-128"/>
              </a:rPr>
              <a:t>タウンページが提供する</a:t>
            </a:r>
            <a:r>
              <a:rPr lang="ja-JP" altLang="en-US" sz="800" dirty="0" smtClean="0">
                <a:latin typeface="BIZ UDゴシック" panose="020B0400000000000000" pitchFamily="49" charset="-128"/>
                <a:ea typeface="BIZ UDゴシック" panose="020B0400000000000000" pitchFamily="49" charset="-128"/>
              </a:rPr>
              <a:t>、</a:t>
            </a:r>
            <a:endParaRPr lang="en-US" altLang="ja-JP" sz="800" dirty="0" smtClean="0">
              <a:latin typeface="BIZ UDゴシック" panose="020B0400000000000000" pitchFamily="49" charset="-128"/>
              <a:ea typeface="BIZ UDゴシック" panose="020B0400000000000000" pitchFamily="49" charset="-128"/>
            </a:endParaRPr>
          </a:p>
          <a:p>
            <a:r>
              <a:rPr lang="ja-JP" altLang="en-US" sz="800" dirty="0" smtClean="0">
                <a:latin typeface="BIZ UDゴシック" panose="020B0400000000000000" pitchFamily="49" charset="-128"/>
                <a:ea typeface="BIZ UDゴシック" panose="020B0400000000000000" pitchFamily="49" charset="-128"/>
              </a:rPr>
              <a:t>年間約</a:t>
            </a:r>
            <a:r>
              <a:rPr lang="en-US" altLang="ja-JP" sz="800" dirty="0" smtClean="0">
                <a:latin typeface="BIZ UDゴシック" panose="020B0400000000000000" pitchFamily="49" charset="-128"/>
                <a:ea typeface="BIZ UDゴシック" panose="020B0400000000000000" pitchFamily="49" charset="-128"/>
              </a:rPr>
              <a:t>8000</a:t>
            </a:r>
            <a:r>
              <a:rPr lang="ja-JP" altLang="en-US" sz="800" dirty="0" smtClean="0">
                <a:latin typeface="BIZ UDゴシック" panose="020B0400000000000000" pitchFamily="49" charset="-128"/>
                <a:ea typeface="BIZ UDゴシック" panose="020B0400000000000000" pitchFamily="49" charset="-128"/>
              </a:rPr>
              <a:t>万</a:t>
            </a:r>
            <a:r>
              <a:rPr lang="en-US" altLang="ja-JP" sz="800" dirty="0" err="1" smtClean="0">
                <a:latin typeface="BIZ UDゴシック" panose="020B0400000000000000" pitchFamily="49" charset="-128"/>
                <a:ea typeface="BIZ UDゴシック" panose="020B0400000000000000" pitchFamily="49" charset="-128"/>
              </a:rPr>
              <a:t>pv</a:t>
            </a:r>
            <a:r>
              <a:rPr lang="ja-JP" altLang="en-US" sz="800" dirty="0">
                <a:latin typeface="BIZ UDゴシック" panose="020B0400000000000000" pitchFamily="49" charset="-128"/>
                <a:ea typeface="BIZ UDゴシック" panose="020B0400000000000000" pitchFamily="49" charset="-128"/>
              </a:rPr>
              <a:t>を</a:t>
            </a:r>
            <a:r>
              <a:rPr lang="ja-JP" altLang="en-US" sz="800" dirty="0" smtClean="0">
                <a:latin typeface="BIZ UDゴシック" panose="020B0400000000000000" pitchFamily="49" charset="-128"/>
                <a:ea typeface="BIZ UDゴシック" panose="020B0400000000000000" pitchFamily="49" charset="-128"/>
              </a:rPr>
              <a:t>誇る</a:t>
            </a:r>
            <a:r>
              <a:rPr lang="ja-JP" altLang="en-US" sz="800" dirty="0" smtClean="0">
                <a:latin typeface="BIZ UDゴシック" panose="020B0400000000000000" pitchFamily="49" charset="-128"/>
                <a:ea typeface="BIZ UDゴシック" panose="020B0400000000000000" pitchFamily="49" charset="-128"/>
              </a:rPr>
              <a:t>ポータルサイト</a:t>
            </a:r>
            <a:r>
              <a:rPr lang="ja-JP" altLang="en-US" sz="800" dirty="0" smtClean="0">
                <a:latin typeface="BIZ UDゴシック" panose="020B0400000000000000" pitchFamily="49" charset="-128"/>
                <a:ea typeface="BIZ UDゴシック" panose="020B0400000000000000" pitchFamily="49" charset="-128"/>
              </a:rPr>
              <a:t>「</a:t>
            </a:r>
            <a:r>
              <a:rPr lang="en-US" altLang="ja-JP" sz="800" dirty="0" err="1" smtClean="0">
                <a:latin typeface="BIZ UDゴシック" panose="020B0400000000000000" pitchFamily="49" charset="-128"/>
                <a:ea typeface="BIZ UDゴシック" panose="020B0400000000000000" pitchFamily="49" charset="-128"/>
              </a:rPr>
              <a:t>i</a:t>
            </a:r>
            <a:r>
              <a:rPr lang="ja-JP" altLang="en-US" sz="800" dirty="0" smtClean="0">
                <a:latin typeface="BIZ UDゴシック" panose="020B0400000000000000" pitchFamily="49" charset="-128"/>
                <a:ea typeface="BIZ UDゴシック" panose="020B0400000000000000" pitchFamily="49" charset="-128"/>
              </a:rPr>
              <a:t>タウンページ」の検索でもヒットするため</a:t>
            </a:r>
            <a:r>
              <a:rPr kumimoji="1" lang="ja-JP" altLang="en-US" sz="800" dirty="0" smtClean="0">
                <a:latin typeface="BIZ UDゴシック" panose="020B0400000000000000" pitchFamily="49" charset="-128"/>
                <a:ea typeface="BIZ UDゴシック" panose="020B0400000000000000" pitchFamily="49" charset="-128"/>
              </a:rPr>
              <a:t>両サイトからの引き合いの可能性</a:t>
            </a:r>
            <a:r>
              <a:rPr lang="ja-JP" altLang="en-US" sz="800" dirty="0" smtClean="0">
                <a:latin typeface="BIZ UDゴシック" panose="020B0400000000000000" pitchFamily="49" charset="-128"/>
                <a:ea typeface="BIZ UDゴシック" panose="020B0400000000000000" pitchFamily="49" charset="-128"/>
              </a:rPr>
              <a:t>があります。</a:t>
            </a:r>
            <a:endParaRPr kumimoji="1" lang="ja-JP" altLang="en-US" sz="800"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48325" y="9032195"/>
            <a:ext cx="5847755" cy="246221"/>
          </a:xfrm>
          <a:prstGeom prst="rect">
            <a:avLst/>
          </a:prstGeom>
          <a:noFill/>
        </p:spPr>
        <p:txBody>
          <a:bodyPr wrap="none" lIns="0" tIns="0" rIns="0" bIns="0" rtlCol="0">
            <a:spAutoFit/>
          </a:bodyPr>
          <a:lstStyle/>
          <a:p>
            <a:r>
              <a:rPr lang="ja-JP" altLang="en-US" sz="800" dirty="0" smtClean="0">
                <a:latin typeface="BIZ UDゴシック" panose="020B0400000000000000" pitchFamily="49" charset="-128"/>
                <a:ea typeface="BIZ UDゴシック" panose="020B0400000000000000" pitchFamily="49" charset="-128"/>
              </a:rPr>
              <a:t>ザ・ビジネスモールのユーザー登録とは別に、ｉタウンページの「</a:t>
            </a:r>
            <a:r>
              <a:rPr lang="en-US" altLang="ja-JP" sz="800" dirty="0" smtClean="0">
                <a:latin typeface="BIZ UDゴシック" panose="020B0400000000000000" pitchFamily="49" charset="-128"/>
                <a:ea typeface="BIZ UDゴシック" panose="020B0400000000000000" pitchFamily="49" charset="-128"/>
              </a:rPr>
              <a:t>My</a:t>
            </a:r>
            <a:r>
              <a:rPr lang="ja-JP" altLang="en-US" sz="800" dirty="0">
                <a:latin typeface="BIZ UDゴシック" panose="020B0400000000000000" pitchFamily="49" charset="-128"/>
                <a:ea typeface="BIZ UDゴシック" panose="020B0400000000000000" pitchFamily="49" charset="-128"/>
              </a:rPr>
              <a:t>タウンページ」に</a:t>
            </a:r>
            <a:r>
              <a:rPr lang="ja-JP" altLang="en-US" sz="800" dirty="0" smtClean="0">
                <a:latin typeface="BIZ UDゴシック" panose="020B0400000000000000" pitchFamily="49" charset="-128"/>
                <a:ea typeface="BIZ UDゴシック" panose="020B0400000000000000" pitchFamily="49" charset="-128"/>
              </a:rPr>
              <a:t>登録すると、</a:t>
            </a:r>
            <a:endParaRPr lang="en-US" altLang="ja-JP" sz="800" dirty="0" smtClean="0">
              <a:latin typeface="BIZ UDゴシック" panose="020B0400000000000000" pitchFamily="49" charset="-128"/>
              <a:ea typeface="BIZ UDゴシック" panose="020B0400000000000000" pitchFamily="49" charset="-128"/>
            </a:endParaRPr>
          </a:p>
          <a:p>
            <a:r>
              <a:rPr lang="en-US" altLang="ja-JP" sz="800" dirty="0" err="1" smtClean="0">
                <a:latin typeface="BIZ UDゴシック" panose="020B0400000000000000" pitchFamily="49" charset="-128"/>
                <a:ea typeface="BIZ UDゴシック" panose="020B0400000000000000" pitchFamily="49" charset="-128"/>
              </a:rPr>
              <a:t>i</a:t>
            </a:r>
            <a:r>
              <a:rPr lang="ja-JP" altLang="en-US" sz="800" dirty="0" smtClean="0">
                <a:latin typeface="BIZ UDゴシック" panose="020B0400000000000000" pitchFamily="49" charset="-128"/>
                <a:ea typeface="BIZ UDゴシック" panose="020B0400000000000000" pitchFamily="49" charset="-128"/>
              </a:rPr>
              <a:t>タウンページに掲載される企業ページに「</a:t>
            </a:r>
            <a:r>
              <a:rPr lang="ja-JP" altLang="en-US" sz="800" dirty="0">
                <a:latin typeface="BIZ UDゴシック" panose="020B0400000000000000" pitchFamily="49" charset="-128"/>
                <a:ea typeface="BIZ UDゴシック" panose="020B0400000000000000" pitchFamily="49" charset="-128"/>
              </a:rPr>
              <a:t>ビジネスのアピールポイント（</a:t>
            </a:r>
            <a:r>
              <a:rPr lang="en-US" altLang="ja-JP" sz="800" dirty="0">
                <a:latin typeface="BIZ UDゴシック" panose="020B0400000000000000" pitchFamily="49" charset="-128"/>
                <a:ea typeface="BIZ UDゴシック" panose="020B0400000000000000" pitchFamily="49" charset="-128"/>
              </a:rPr>
              <a:t>120</a:t>
            </a:r>
            <a:r>
              <a:rPr lang="ja-JP" altLang="en-US" sz="800" dirty="0">
                <a:latin typeface="BIZ UDゴシック" panose="020B0400000000000000" pitchFamily="49" charset="-128"/>
                <a:ea typeface="BIZ UDゴシック" panose="020B0400000000000000" pitchFamily="49" charset="-128"/>
              </a:rPr>
              <a:t>文字）」</a:t>
            </a:r>
            <a:r>
              <a:rPr lang="ja-JP" altLang="en-US" sz="800" dirty="0" smtClean="0">
                <a:latin typeface="BIZ UDゴシック" panose="020B0400000000000000" pitchFamily="49" charset="-128"/>
                <a:ea typeface="BIZ UDゴシック" panose="020B0400000000000000" pitchFamily="49" charset="-128"/>
              </a:rPr>
              <a:t>と「</a:t>
            </a:r>
            <a:r>
              <a:rPr lang="ja-JP" altLang="en-US" sz="800" dirty="0">
                <a:latin typeface="BIZ UDゴシック" panose="020B0400000000000000" pitchFamily="49" charset="-128"/>
                <a:ea typeface="BIZ UDゴシック" panose="020B0400000000000000" pitchFamily="49" charset="-128"/>
              </a:rPr>
              <a:t>写真」を無料で追加掲載</a:t>
            </a:r>
            <a:r>
              <a:rPr lang="ja-JP" altLang="en-US" sz="800" dirty="0" smtClean="0">
                <a:latin typeface="BIZ UDゴシック" panose="020B0400000000000000" pitchFamily="49" charset="-128"/>
                <a:ea typeface="BIZ UDゴシック" panose="020B0400000000000000" pitchFamily="49" charset="-128"/>
              </a:rPr>
              <a:t>できます。</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4479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565106" y="316905"/>
            <a:ext cx="5718175" cy="3313852"/>
          </a:xfrm>
          <a:prstGeom prst="rect">
            <a:avLst/>
          </a:prstGeom>
          <a:ln>
            <a:solidFill>
              <a:schemeClr val="bg1">
                <a:lumMod val="50000"/>
              </a:schemeClr>
            </a:solidFill>
          </a:ln>
          <a:effectLst/>
        </p:spPr>
      </p:pic>
      <p:pic>
        <p:nvPicPr>
          <p:cNvPr id="5" name="図 4"/>
          <p:cNvPicPr>
            <a:picLocks noChangeAspect="1"/>
          </p:cNvPicPr>
          <p:nvPr/>
        </p:nvPicPr>
        <p:blipFill>
          <a:blip r:embed="rId3"/>
          <a:stretch>
            <a:fillRect/>
          </a:stretch>
        </p:blipFill>
        <p:spPr>
          <a:xfrm>
            <a:off x="691824" y="2291566"/>
            <a:ext cx="3368209" cy="1185111"/>
          </a:xfrm>
          <a:prstGeom prst="rect">
            <a:avLst/>
          </a:prstGeom>
          <a:ln w="76200">
            <a:solidFill>
              <a:srgbClr val="FF0000"/>
            </a:solidFill>
          </a:ln>
        </p:spPr>
      </p:pic>
      <p:sp>
        <p:nvSpPr>
          <p:cNvPr id="6" name="テキスト ボックス 5"/>
          <p:cNvSpPr txBox="1"/>
          <p:nvPr/>
        </p:nvSpPr>
        <p:spPr>
          <a:xfrm>
            <a:off x="95613" y="3993016"/>
            <a:ext cx="5123518" cy="646331"/>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１） ザ・ビジネスモールにログインします　</a:t>
            </a:r>
            <a:r>
              <a:rPr lang="en-US" altLang="ja-JP" sz="800" dirty="0">
                <a:latin typeface="BIZ UDPゴシック" panose="020B0400000000000000" pitchFamily="50" charset="-128"/>
                <a:ea typeface="BIZ UDPゴシック" panose="020B0400000000000000" pitchFamily="50" charset="-128"/>
                <a:hlinkClick r:id="rId4"/>
              </a:rPr>
              <a:t>https://www.b-mall.ne.jp/login/</a:t>
            </a:r>
            <a:r>
              <a:rPr lang="ja-JP" altLang="en-US" sz="900" dirty="0">
                <a:latin typeface="BIZ UDPゴシック" panose="020B0400000000000000" pitchFamily="50" charset="-128"/>
                <a:ea typeface="BIZ UDPゴシック" panose="020B0400000000000000" pitchFamily="50" charset="-128"/>
              </a:rPr>
              <a:t/>
            </a:r>
            <a:br>
              <a:rPr lang="ja-JP" altLang="en-US"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２） マイページ内　「企業基本情報」</a:t>
            </a:r>
            <a:r>
              <a:rPr lang="ja-JP" altLang="en-US" sz="900" dirty="0">
                <a:latin typeface="BIZ UDPゴシック" panose="020B0400000000000000" pitchFamily="50" charset="-128"/>
                <a:ea typeface="BIZ UDPゴシック" panose="020B0400000000000000" pitchFamily="50" charset="-128"/>
              </a:rPr>
              <a:t>を押します</a:t>
            </a:r>
            <a:br>
              <a:rPr lang="ja-JP" altLang="en-US"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３） 「業務内容」「</a:t>
            </a:r>
            <a:r>
              <a:rPr lang="ja-JP" altLang="en-US" sz="900" dirty="0">
                <a:latin typeface="BIZ UDPゴシック" panose="020B0400000000000000" pitchFamily="50" charset="-128"/>
                <a:ea typeface="BIZ UDPゴシック" panose="020B0400000000000000" pitchFamily="50" charset="-128"/>
              </a:rPr>
              <a:t>企業ＰＲ（</a:t>
            </a:r>
            <a:r>
              <a:rPr lang="en-US" altLang="ja-JP" sz="900" dirty="0">
                <a:latin typeface="BIZ UDPゴシック" panose="020B0400000000000000" pitchFamily="50" charset="-128"/>
                <a:ea typeface="BIZ UDPゴシック" panose="020B0400000000000000" pitchFamily="50" charset="-128"/>
              </a:rPr>
              <a:t>500</a:t>
            </a:r>
            <a:r>
              <a:rPr lang="ja-JP" altLang="en-US" sz="900" dirty="0">
                <a:latin typeface="BIZ UDPゴシック" panose="020B0400000000000000" pitchFamily="50" charset="-128"/>
                <a:ea typeface="BIZ UDPゴシック" panose="020B0400000000000000" pitchFamily="50" charset="-128"/>
              </a:rPr>
              <a:t>文字以内）」の項目を編集</a:t>
            </a:r>
            <a:r>
              <a:rPr lang="ja-JP" altLang="en-US" sz="900" dirty="0" smtClean="0">
                <a:latin typeface="BIZ UDPゴシック" panose="020B0400000000000000" pitchFamily="50" charset="-128"/>
                <a:ea typeface="BIZ UDPゴシック" panose="020B0400000000000000" pitchFamily="50" charset="-128"/>
              </a:rPr>
              <a:t>し、内容を確定します</a:t>
            </a:r>
            <a:r>
              <a:rPr lang="ja-JP" altLang="en-US" sz="900" dirty="0">
                <a:latin typeface="BIZ UDPゴシック" panose="020B0400000000000000" pitchFamily="50" charset="-128"/>
                <a:ea typeface="BIZ UDPゴシック" panose="020B0400000000000000" pitchFamily="50" charset="-128"/>
              </a:rPr>
              <a:t/>
            </a:r>
            <a:br>
              <a:rPr lang="ja-JP" altLang="en-US"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４） 入会先の登録</a:t>
            </a:r>
            <a:r>
              <a:rPr lang="ja-JP" altLang="en-US" sz="900" dirty="0">
                <a:latin typeface="BIZ UDPゴシック" panose="020B0400000000000000" pitchFamily="50" charset="-128"/>
                <a:ea typeface="BIZ UDPゴシック" panose="020B0400000000000000" pitchFamily="50" charset="-128"/>
              </a:rPr>
              <a:t>団体（商工会議所・商工会）が内容を確認し</a:t>
            </a:r>
            <a:r>
              <a:rPr lang="ja-JP" altLang="en-US" sz="900" dirty="0" smtClean="0">
                <a:latin typeface="BIZ UDPゴシック" panose="020B0400000000000000" pitchFamily="50" charset="-128"/>
                <a:ea typeface="BIZ UDPゴシック" panose="020B0400000000000000" pitchFamily="50" charset="-128"/>
              </a:rPr>
              <a:t>、承認が完了すれば変更完了です。</a:t>
            </a:r>
            <a:endParaRPr lang="ja-JP" altLang="en-US" sz="9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6876" y="6693730"/>
            <a:ext cx="6601814" cy="2169825"/>
          </a:xfrm>
          <a:prstGeom prst="rect">
            <a:avLst/>
          </a:prstGeom>
          <a:noFill/>
        </p:spPr>
        <p:txBody>
          <a:bodyPr wrap="square" rtlCol="0">
            <a:spAutoFit/>
          </a:bodyPr>
          <a:lstStyle/>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a:t>
            </a:r>
            <a:r>
              <a:rPr lang="en-US" altLang="ja-JP" sz="900" dirty="0" err="1">
                <a:latin typeface="BIZ UDPゴシック" panose="020B0400000000000000" pitchFamily="50" charset="-128"/>
                <a:ea typeface="BIZ UDPゴシック" panose="020B0400000000000000" pitchFamily="50" charset="-128"/>
              </a:rPr>
              <a:t>i</a:t>
            </a:r>
            <a:r>
              <a:rPr lang="ja-JP" altLang="en-US" sz="900" dirty="0">
                <a:latin typeface="BIZ UDPゴシック" panose="020B0400000000000000" pitchFamily="50" charset="-128"/>
                <a:ea typeface="BIZ UDPゴシック" panose="020B0400000000000000" pitchFamily="50" charset="-128"/>
              </a:rPr>
              <a:t>タウンページ」に電話番号があらかじめ登録されていること。　</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　「</a:t>
            </a:r>
            <a:r>
              <a:rPr lang="en-US" altLang="ja-JP" sz="900" dirty="0" err="1">
                <a:latin typeface="BIZ UDPゴシック" panose="020B0400000000000000" pitchFamily="50" charset="-128"/>
                <a:ea typeface="BIZ UDPゴシック" panose="020B0400000000000000" pitchFamily="50" charset="-128"/>
              </a:rPr>
              <a:t>i</a:t>
            </a:r>
            <a:r>
              <a:rPr lang="ja-JP" altLang="en-US" sz="900" dirty="0">
                <a:latin typeface="BIZ UDPゴシック" panose="020B0400000000000000" pitchFamily="50" charset="-128"/>
                <a:ea typeface="BIZ UDPゴシック" panose="020B0400000000000000" pitchFamily="50" charset="-128"/>
              </a:rPr>
              <a:t>タウンページ」に電話番号の登録がない場合はご利用の通信事業者へお申し込みが必要です。</a:t>
            </a:r>
          </a:p>
          <a:p>
            <a:pPr marL="685800" lvl="1" indent="-228600">
              <a:buFont typeface="+mj-lt"/>
              <a:buAutoNum type="arabicPeriod"/>
            </a:pPr>
            <a:r>
              <a:rPr lang="ja-JP" altLang="en-US" sz="900" dirty="0" smtClean="0">
                <a:latin typeface="BIZ UDPゴシック" panose="020B0400000000000000" pitchFamily="50" charset="-128"/>
                <a:ea typeface="BIZ UDPゴシック" panose="020B0400000000000000" pitchFamily="50" charset="-128"/>
              </a:rPr>
              <a:t>ご利用</a:t>
            </a:r>
            <a:r>
              <a:rPr lang="ja-JP" altLang="en-US" sz="900" dirty="0">
                <a:latin typeface="BIZ UDPゴシック" panose="020B0400000000000000" pitchFamily="50" charset="-128"/>
                <a:ea typeface="BIZ UDPゴシック" panose="020B0400000000000000" pitchFamily="50" charset="-128"/>
              </a:rPr>
              <a:t>の通信事業者をご確認ください（通信回線の請求書などで確認できます）</a:t>
            </a:r>
          </a:p>
          <a:p>
            <a:pPr marL="685800" lvl="1" indent="-228600">
              <a:buFont typeface="+mj-lt"/>
              <a:buAutoNum type="arabicPeriod"/>
            </a:pPr>
            <a:r>
              <a:rPr lang="ja-JP" altLang="en-US" sz="900" dirty="0" smtClean="0">
                <a:latin typeface="BIZ UDPゴシック" panose="020B0400000000000000" pitchFamily="50" charset="-128"/>
                <a:ea typeface="BIZ UDPゴシック" panose="020B0400000000000000" pitchFamily="50" charset="-128"/>
              </a:rPr>
              <a:t>ご利用</a:t>
            </a:r>
            <a:r>
              <a:rPr lang="ja-JP" altLang="en-US" sz="900" dirty="0">
                <a:latin typeface="BIZ UDPゴシック" panose="020B0400000000000000" pitchFamily="50" charset="-128"/>
                <a:ea typeface="BIZ UDPゴシック" panose="020B0400000000000000" pitchFamily="50" charset="-128"/>
              </a:rPr>
              <a:t>の通信事業者に電話帳掲載のご登録をお申し込みください。（</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通信事業者によっては</a:t>
            </a:r>
            <a:r>
              <a:rPr lang="ja-JP" altLang="en-US" sz="900" dirty="0" smtClean="0">
                <a:latin typeface="BIZ UDPゴシック" panose="020B0400000000000000" pitchFamily="50" charset="-128"/>
                <a:ea typeface="BIZ UDPゴシック" panose="020B0400000000000000" pitchFamily="50" charset="-128"/>
              </a:rPr>
              <a:t>有料）</a:t>
            </a:r>
            <a:endParaRPr lang="ja-JP" altLang="en-US" sz="900" dirty="0">
              <a:latin typeface="BIZ UDPゴシック" panose="020B0400000000000000" pitchFamily="50" charset="-128"/>
              <a:ea typeface="BIZ UDPゴシック" panose="020B0400000000000000" pitchFamily="50" charset="-128"/>
            </a:endParaRPr>
          </a:p>
          <a:p>
            <a:pPr marL="685800" lvl="1" indent="-228600">
              <a:buFont typeface="+mj-lt"/>
              <a:buAutoNum type="arabicPeriod"/>
            </a:pPr>
            <a:r>
              <a:rPr lang="en-US" altLang="ja-JP" sz="900" dirty="0" smtClean="0">
                <a:latin typeface="BIZ UDPゴシック" panose="020B0400000000000000" pitchFamily="50" charset="-128"/>
                <a:ea typeface="BIZ UDPゴシック" panose="020B0400000000000000" pitchFamily="50" charset="-128"/>
              </a:rPr>
              <a:t>NTT</a:t>
            </a:r>
            <a:r>
              <a:rPr lang="ja-JP" altLang="en-US" sz="900" dirty="0">
                <a:latin typeface="BIZ UDPゴシック" panose="020B0400000000000000" pitchFamily="50" charset="-128"/>
                <a:ea typeface="BIZ UDPゴシック" panose="020B0400000000000000" pitchFamily="50" charset="-128"/>
              </a:rPr>
              <a:t>タウンページ社のコンサルティングセンターから内容確認のための電話連絡があります</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pPr marL="685800" lvl="1" indent="-228600">
              <a:buFont typeface="+mj-lt"/>
              <a:buAutoNum type="arabicPeriod"/>
            </a:pPr>
            <a:endParaRPr lang="ja-JP" altLang="en-US"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ザ</a:t>
            </a:r>
            <a:r>
              <a:rPr lang="ja-JP" altLang="en-US" sz="900" dirty="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ビジネスモールにユーザー</a:t>
            </a:r>
            <a:r>
              <a:rPr lang="ja-JP" altLang="en-US" sz="900" dirty="0">
                <a:latin typeface="BIZ UDPゴシック" panose="020B0400000000000000" pitchFamily="50" charset="-128"/>
                <a:ea typeface="BIZ UDPゴシック" panose="020B0400000000000000" pitchFamily="50" charset="-128"/>
              </a:rPr>
              <a:t>登録のうえ</a:t>
            </a:r>
            <a:r>
              <a:rPr lang="ja-JP" altLang="en-US" sz="900" dirty="0" smtClean="0">
                <a:latin typeface="BIZ UDPゴシック" panose="020B0400000000000000" pitchFamily="50" charset="-128"/>
                <a:ea typeface="BIZ UDPゴシック" panose="020B0400000000000000" pitchFamily="50" charset="-128"/>
              </a:rPr>
              <a:t>、マイページ内</a:t>
            </a:r>
            <a:r>
              <a:rPr lang="ja-JP" altLang="en-US" sz="900" dirty="0">
                <a:latin typeface="BIZ UDPゴシック" panose="020B0400000000000000" pitchFamily="50" charset="-128"/>
                <a:ea typeface="BIZ UDPゴシック" panose="020B0400000000000000" pitchFamily="50" charset="-128"/>
              </a:rPr>
              <a:t>「</a:t>
            </a:r>
            <a:r>
              <a:rPr lang="en-US" altLang="ja-JP" sz="900" dirty="0" err="1">
                <a:latin typeface="BIZ UDPゴシック" panose="020B0400000000000000" pitchFamily="50" charset="-128"/>
                <a:ea typeface="BIZ UDPゴシック" panose="020B0400000000000000" pitchFamily="50" charset="-128"/>
              </a:rPr>
              <a:t>i</a:t>
            </a:r>
            <a:r>
              <a:rPr lang="ja-JP" altLang="en-US" sz="900" dirty="0">
                <a:latin typeface="BIZ UDPゴシック" panose="020B0400000000000000" pitchFamily="50" charset="-128"/>
                <a:ea typeface="BIZ UDPゴシック" panose="020B0400000000000000" pitchFamily="50" charset="-128"/>
              </a:rPr>
              <a:t>タウンページの企業ページへザ・ビジネスモールの</a:t>
            </a:r>
            <a:r>
              <a:rPr lang="en-US" altLang="ja-JP" sz="900" dirty="0">
                <a:latin typeface="BIZ UDPゴシック" panose="020B0400000000000000" pitchFamily="50" charset="-128"/>
                <a:ea typeface="BIZ UDPゴシック" panose="020B0400000000000000" pitchFamily="50" charset="-128"/>
              </a:rPr>
              <a:t>PR</a:t>
            </a:r>
            <a:r>
              <a:rPr lang="ja-JP" altLang="en-US" sz="900" dirty="0">
                <a:latin typeface="BIZ UDPゴシック" panose="020B0400000000000000" pitchFamily="50" charset="-128"/>
                <a:ea typeface="BIZ UDPゴシック" panose="020B0400000000000000" pitchFamily="50" charset="-128"/>
              </a:rPr>
              <a:t>情報を連携する（無料）」にチェックが入っている</a:t>
            </a:r>
            <a:r>
              <a:rPr lang="ja-JP" altLang="en-US" sz="900" dirty="0" smtClean="0">
                <a:latin typeface="BIZ UDPゴシック" panose="020B0400000000000000" pitchFamily="50" charset="-128"/>
                <a:ea typeface="BIZ UDPゴシック" panose="020B0400000000000000" pitchFamily="50" charset="-128"/>
              </a:rPr>
              <a:t>こと</a:t>
            </a:r>
            <a:endParaRPr lang="en-US" altLang="ja-JP" sz="900" dirty="0" smtClean="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endParaRPr lang="ja-JP" altLang="en-US"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電話番号</a:t>
            </a:r>
            <a:r>
              <a:rPr lang="ja-JP" altLang="en-US" sz="900" dirty="0">
                <a:latin typeface="BIZ UDPゴシック" panose="020B0400000000000000" pitchFamily="50" charset="-128"/>
                <a:ea typeface="BIZ UDPゴシック" panose="020B0400000000000000" pitchFamily="50" charset="-128"/>
              </a:rPr>
              <a:t>・企業名・所在地が同一であること</a:t>
            </a:r>
          </a:p>
          <a:p>
            <a:r>
              <a:rPr lang="ja-JP" altLang="en-US" sz="900" dirty="0" smtClean="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ｉタウンページに掲載の電話番号が異なる場合は、ザ・ビジネスモール側の電話番号を変更することで</a:t>
            </a:r>
            <a:r>
              <a:rPr lang="ja-JP" altLang="en-US" sz="900" dirty="0" smtClean="0">
                <a:latin typeface="BIZ UDPゴシック" panose="020B0400000000000000" pitchFamily="50" charset="-128"/>
                <a:ea typeface="BIZ UDPゴシック" panose="020B0400000000000000" pitchFamily="50" charset="-128"/>
              </a:rPr>
              <a:t>対応可能）</a:t>
            </a:r>
            <a:endParaRPr lang="en-US" altLang="ja-JP" sz="900" dirty="0" smtClean="0">
              <a:latin typeface="BIZ UDPゴシック" panose="020B0400000000000000" pitchFamily="50" charset="-128"/>
              <a:ea typeface="BIZ UDPゴシック" panose="020B0400000000000000" pitchFamily="50" charset="-128"/>
            </a:endParaRPr>
          </a:p>
          <a:p>
            <a:endParaRPr lang="ja-JP" altLang="en-US"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ｉ</a:t>
            </a:r>
            <a:r>
              <a:rPr lang="ja-JP" altLang="en-US" sz="900" dirty="0">
                <a:latin typeface="BIZ UDPゴシック" panose="020B0400000000000000" pitchFamily="50" charset="-128"/>
                <a:ea typeface="BIZ UDPゴシック" panose="020B0400000000000000" pitchFamily="50" charset="-128"/>
              </a:rPr>
              <a:t>タウンページにすでに広告を掲載されている企業は対象となりません。</a:t>
            </a:r>
          </a:p>
          <a:p>
            <a:pPr marL="171450" indent="-171450">
              <a:buFont typeface="Wingdings" panose="05000000000000000000" pitchFamily="2" charset="2"/>
              <a:buChar char="l"/>
            </a:pPr>
            <a:endParaRPr lang="en-US" altLang="ja-JP" sz="900" dirty="0" smtClean="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en-US" altLang="ja-JP" sz="900" dirty="0" smtClean="0">
                <a:latin typeface="BIZ UDPゴシック" panose="020B0400000000000000" pitchFamily="50" charset="-128"/>
                <a:ea typeface="BIZ UDPゴシック" panose="020B0400000000000000" pitchFamily="50" charset="-128"/>
              </a:rPr>
              <a:t>1</a:t>
            </a:r>
            <a:r>
              <a:rPr lang="ja-JP" altLang="en-US" sz="900" dirty="0" smtClean="0">
                <a:latin typeface="BIZ UDPゴシック" panose="020B0400000000000000" pitchFamily="50" charset="-128"/>
                <a:ea typeface="BIZ UDPゴシック" panose="020B0400000000000000" pitchFamily="50" charset="-128"/>
              </a:rPr>
              <a:t>か月に</a:t>
            </a:r>
            <a:r>
              <a:rPr lang="en-US" altLang="ja-JP" sz="900" dirty="0" smtClean="0">
                <a:latin typeface="BIZ UDPゴシック" panose="020B0400000000000000" pitchFamily="50" charset="-128"/>
                <a:ea typeface="BIZ UDPゴシック" panose="020B0400000000000000" pitchFamily="50" charset="-128"/>
              </a:rPr>
              <a:t>1</a:t>
            </a:r>
            <a:r>
              <a:rPr lang="ja-JP" altLang="en-US" sz="900" dirty="0" smtClean="0">
                <a:latin typeface="BIZ UDPゴシック" panose="020B0400000000000000" pitchFamily="50" charset="-128"/>
                <a:ea typeface="BIZ UDPゴシック" panose="020B0400000000000000" pitchFamily="50" charset="-128"/>
              </a:rPr>
              <a:t>回</a:t>
            </a:r>
            <a:r>
              <a:rPr lang="ja-JP" altLang="en-US" sz="900" dirty="0">
                <a:latin typeface="BIZ UDPゴシック" panose="020B0400000000000000" pitchFamily="50" charset="-128"/>
                <a:ea typeface="BIZ UDPゴシック" panose="020B0400000000000000" pitchFamily="50" charset="-128"/>
              </a:rPr>
              <a:t>ペースでデータが反映。</a:t>
            </a:r>
            <a:r>
              <a:rPr lang="ja-JP" altLang="en-US" sz="900" dirty="0" smtClean="0">
                <a:latin typeface="BIZ UDPゴシック" panose="020B0400000000000000" pitchFamily="50" charset="-128"/>
                <a:ea typeface="BIZ UDPゴシック" panose="020B0400000000000000" pitchFamily="50" charset="-128"/>
              </a:rPr>
              <a:t>（企業</a:t>
            </a:r>
            <a:r>
              <a:rPr lang="ja-JP" altLang="en-US" sz="900" dirty="0">
                <a:latin typeface="BIZ UDPゴシック" panose="020B0400000000000000" pitchFamily="50" charset="-128"/>
                <a:ea typeface="BIZ UDPゴシック" panose="020B0400000000000000" pitchFamily="50" charset="-128"/>
              </a:rPr>
              <a:t>情報の変更が完了してもすぐには反映</a:t>
            </a:r>
            <a:r>
              <a:rPr lang="ja-JP" altLang="en-US" sz="900" dirty="0" smtClean="0">
                <a:latin typeface="BIZ UDPゴシック" panose="020B0400000000000000" pitchFamily="50" charset="-128"/>
                <a:ea typeface="BIZ UDPゴシック" panose="020B0400000000000000" pitchFamily="50" charset="-128"/>
              </a:rPr>
              <a:t>しません）</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565106" y="129658"/>
            <a:ext cx="2311530" cy="138499"/>
          </a:xfrm>
          <a:prstGeom prst="rect">
            <a:avLst/>
          </a:prstGeom>
          <a:noFill/>
        </p:spPr>
        <p:txBody>
          <a:bodyPr wrap="none" lIns="0" tIns="0" rIns="0" bIns="0" rtlCol="0">
            <a:spAutoFit/>
          </a:bodyPr>
          <a:lstStyle/>
          <a:p>
            <a:r>
              <a:rPr kumimoji="1" lang="ja-JP" altLang="en-US" sz="900" b="1" dirty="0" smtClean="0">
                <a:latin typeface="BIZ UDPゴシック" panose="020B0400000000000000" pitchFamily="50" charset="-128"/>
                <a:ea typeface="BIZ UDPゴシック" panose="020B0400000000000000" pitchFamily="50" charset="-128"/>
              </a:rPr>
              <a:t>▼　データ連携による掲載イメージ（サンプル）</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4184447" y="2256123"/>
            <a:ext cx="2140305" cy="1200329"/>
          </a:xfrm>
          <a:prstGeom prst="rect">
            <a:avLst/>
          </a:prstGeom>
          <a:solidFill>
            <a:srgbClr val="FFFFCC"/>
          </a:solidFill>
        </p:spPr>
        <p:txBody>
          <a:bodyPr wrap="square">
            <a:spAutoFit/>
          </a:bodyPr>
          <a:lstStyle/>
          <a:p>
            <a:r>
              <a:rPr lang="ja-JP" altLang="en-US" sz="900" b="1"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通常</a:t>
            </a:r>
            <a:r>
              <a:rPr lang="ja-JP" altLang="en-US" sz="900" b="1" dirty="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の</a:t>
            </a:r>
            <a:r>
              <a:rPr lang="en-US" altLang="ja-JP" sz="900" b="1" dirty="0" err="1"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i</a:t>
            </a:r>
            <a:r>
              <a:rPr lang="ja-JP" altLang="en-US" sz="900" b="1"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タウンページ掲載情報</a:t>
            </a:r>
            <a:endParaRPr lang="en-US" altLang="ja-JP" sz="900" b="1"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endParaRPr>
          </a:p>
          <a:p>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企業名、住所、電話番号、業種、企業　</a:t>
            </a:r>
            <a:endPar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endParaRPr>
          </a:p>
          <a:p>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サイト</a:t>
            </a:r>
            <a:r>
              <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URL</a:t>
            </a:r>
            <a:r>
              <a:rPr lang="ja-JP" altLang="en-US" sz="900" dirty="0" err="1" smtClean="0">
                <a:latin typeface="BIZ UDPゴシック" panose="020B0400000000000000" pitchFamily="50" charset="-128"/>
                <a:ea typeface="BIZ UDPゴシック" panose="020B0400000000000000" pitchFamily="50" charset="-128"/>
                <a:cs typeface="Rounded M+ 1c regular" panose="020B0502020203020207" pitchFamily="50" charset="-128"/>
              </a:rPr>
              <a:t>、</a:t>
            </a:r>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問合先</a:t>
            </a:r>
            <a:r>
              <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EMAIL</a:t>
            </a:r>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　のところ</a:t>
            </a:r>
            <a:endPar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endParaRPr>
          </a:p>
          <a:p>
            <a:endParaRPr lang="en-US" altLang="ja-JP" sz="900" dirty="0">
              <a:solidFill>
                <a:srgbClr val="00B050"/>
              </a:solidFill>
              <a:latin typeface="BIZ UDPゴシック" panose="020B0400000000000000" pitchFamily="50" charset="-128"/>
              <a:ea typeface="BIZ UDPゴシック" panose="020B0400000000000000" pitchFamily="50" charset="-128"/>
            </a:endParaRPr>
          </a:p>
          <a:p>
            <a:r>
              <a:rPr lang="ja-JP" altLang="en-US"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ザ・ビジネスモールユーザー</a:t>
            </a:r>
            <a:endParaRPr lang="en-US" altLang="ja-JP"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endParaRPr>
          </a:p>
          <a:p>
            <a:r>
              <a:rPr lang="ja-JP" altLang="en-US"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企業の</a:t>
            </a:r>
            <a:r>
              <a:rPr lang="en-US" altLang="ja-JP" sz="900" dirty="0" err="1"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i</a:t>
            </a:r>
            <a:r>
              <a:rPr lang="ja-JP" altLang="en-US"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タウンページ掲載情報</a:t>
            </a:r>
            <a:endParaRPr lang="en-US" altLang="ja-JP"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endParaRPr>
          </a:p>
          <a:p>
            <a:r>
              <a:rPr lang="ja-JP" altLang="en-US"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業務内容」「企業</a:t>
            </a:r>
            <a:r>
              <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PR</a:t>
            </a:r>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情報」</a:t>
            </a:r>
            <a:endParaRPr lang="en-US" altLang="ja-JP" sz="900" dirty="0">
              <a:latin typeface="BIZ UDPゴシック" panose="020B0400000000000000" pitchFamily="50" charset="-128"/>
              <a:ea typeface="BIZ UDPゴシック" panose="020B0400000000000000" pitchFamily="50" charset="-128"/>
              <a:cs typeface="Rounded M+ 1c regular" panose="020B0502020203020207" pitchFamily="50" charset="-128"/>
            </a:endParaRPr>
          </a:p>
          <a:p>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を追加で掲載します！</a:t>
            </a:r>
            <a:endPar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endParaRPr>
          </a:p>
        </p:txBody>
      </p:sp>
      <p:sp>
        <p:nvSpPr>
          <p:cNvPr id="13" name="テキスト ボックス 12"/>
          <p:cNvSpPr txBox="1"/>
          <p:nvPr/>
        </p:nvSpPr>
        <p:spPr>
          <a:xfrm>
            <a:off x="1580585" y="1225789"/>
            <a:ext cx="995369" cy="169277"/>
          </a:xfrm>
          <a:prstGeom prst="rect">
            <a:avLst/>
          </a:prstGeom>
          <a:solidFill>
            <a:srgbClr val="F6F2E9"/>
          </a:solidFill>
        </p:spPr>
        <p:txBody>
          <a:bodyPr wrap="square" lIns="0" tIns="0" rIns="0" bIns="0" rtlCol="0">
            <a:spAutoFit/>
          </a:bodyPr>
          <a:lstStyle/>
          <a:p>
            <a:r>
              <a:rPr kumimoji="1" lang="en-US" altLang="ja-JP" sz="1100" dirty="0" smtClean="0"/>
              <a:t>050-7105-6220</a:t>
            </a:r>
            <a:endParaRPr kumimoji="1" lang="ja-JP" altLang="en-US" sz="1100" dirty="0"/>
          </a:p>
        </p:txBody>
      </p:sp>
      <p:sp>
        <p:nvSpPr>
          <p:cNvPr id="14" name="テキスト ボックス 13"/>
          <p:cNvSpPr txBox="1"/>
          <p:nvPr/>
        </p:nvSpPr>
        <p:spPr>
          <a:xfrm>
            <a:off x="1526383" y="2356235"/>
            <a:ext cx="2039020" cy="123111"/>
          </a:xfrm>
          <a:prstGeom prst="rect">
            <a:avLst/>
          </a:prstGeom>
          <a:noFill/>
        </p:spPr>
        <p:txBody>
          <a:bodyPr wrap="none" lIns="0" tIns="0" rIns="0" bIns="0" rtlCol="0">
            <a:spAutoFit/>
          </a:bodyPr>
          <a:lstStyle/>
          <a:p>
            <a:r>
              <a:rPr kumimoji="1" lang="ja-JP" altLang="en-US" sz="800" b="1" dirty="0" smtClean="0">
                <a:latin typeface="メイリオ" panose="020B0604030504040204" pitchFamily="50" charset="-128"/>
                <a:ea typeface="メイリオ" panose="020B0604030504040204" pitchFamily="50" charset="-128"/>
              </a:rPr>
              <a:t>業務内容（</a:t>
            </a:r>
            <a:r>
              <a:rPr kumimoji="1" lang="en-US" altLang="ja-JP" sz="800" b="1" dirty="0" smtClean="0">
                <a:latin typeface="メイリオ" panose="020B0604030504040204" pitchFamily="50" charset="-128"/>
                <a:ea typeface="メイリオ" panose="020B0604030504040204" pitchFamily="50" charset="-128"/>
              </a:rPr>
              <a:t>100</a:t>
            </a:r>
            <a:r>
              <a:rPr kumimoji="1" lang="ja-JP" altLang="en-US" sz="800" b="1" dirty="0" smtClean="0">
                <a:latin typeface="メイリオ" panose="020B0604030504040204" pitchFamily="50" charset="-128"/>
                <a:ea typeface="メイリオ" panose="020B0604030504040204" pitchFamily="50" charset="-128"/>
              </a:rPr>
              <a:t>文字）がここに掲載されます</a:t>
            </a:r>
            <a:endParaRPr kumimoji="1" lang="ja-JP" altLang="en-US" sz="8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526383" y="2620738"/>
            <a:ext cx="2039020" cy="123111"/>
          </a:xfrm>
          <a:prstGeom prst="rect">
            <a:avLst/>
          </a:prstGeom>
          <a:noFill/>
        </p:spPr>
        <p:txBody>
          <a:bodyPr wrap="none" lIns="0" tIns="0" rIns="0" bIns="0" rtlCol="0">
            <a:spAutoFit/>
          </a:bodyPr>
          <a:lstStyle/>
          <a:p>
            <a:r>
              <a:rPr kumimoji="1" lang="ja-JP" altLang="en-US" sz="800" b="1" dirty="0" smtClean="0">
                <a:latin typeface="メイリオ" panose="020B0604030504040204" pitchFamily="50" charset="-128"/>
                <a:ea typeface="メイリオ" panose="020B0604030504040204" pitchFamily="50" charset="-128"/>
              </a:rPr>
              <a:t>企業ＰＲ（</a:t>
            </a:r>
            <a:r>
              <a:rPr kumimoji="1" lang="en-US" altLang="ja-JP" sz="800" b="1" dirty="0" smtClean="0">
                <a:latin typeface="メイリオ" panose="020B0604030504040204" pitchFamily="50" charset="-128"/>
                <a:ea typeface="メイリオ" panose="020B0604030504040204" pitchFamily="50" charset="-128"/>
              </a:rPr>
              <a:t>500</a:t>
            </a:r>
            <a:r>
              <a:rPr kumimoji="1" lang="ja-JP" altLang="en-US" sz="800" b="1" dirty="0" smtClean="0">
                <a:latin typeface="メイリオ" panose="020B0604030504040204" pitchFamily="50" charset="-128"/>
                <a:ea typeface="メイリオ" panose="020B0604030504040204" pitchFamily="50" charset="-128"/>
              </a:rPr>
              <a:t>文字）がここに掲載されます</a:t>
            </a:r>
            <a:endParaRPr kumimoji="1" lang="ja-JP" altLang="en-US" sz="800" b="1" dirty="0">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1526384" y="2879749"/>
            <a:ext cx="2359816" cy="194676"/>
          </a:xfrm>
          <a:prstGeom prst="wedgeRoundRectCallout">
            <a:avLst>
              <a:gd name="adj1" fmla="val -35939"/>
              <a:gd name="adj2" fmla="val 131551"/>
              <a:gd name="adj3" fmla="val 16667"/>
            </a:avLst>
          </a:prstGeom>
          <a:solidFill>
            <a:srgbClr val="FFFF00"/>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ザ・ビジネスモールの掲載ページへリンク</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9" name="角丸四角形吹き出し 18"/>
          <p:cNvSpPr/>
          <p:nvPr/>
        </p:nvSpPr>
        <p:spPr>
          <a:xfrm>
            <a:off x="1702313" y="1600030"/>
            <a:ext cx="2850637" cy="488811"/>
          </a:xfrm>
          <a:prstGeom prst="wedgeRoundRectCallout">
            <a:avLst>
              <a:gd name="adj1" fmla="val -37284"/>
              <a:gd name="adj2" fmla="val 82624"/>
              <a:gd name="adj3" fmla="val 16667"/>
            </a:avLst>
          </a:prstGeom>
          <a:solidFill>
            <a:srgbClr val="FFFF00"/>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BIZ UDPゴシック" panose="020B0400000000000000" pitchFamily="50" charset="-128"/>
                <a:ea typeface="BIZ UDPゴシック" panose="020B0400000000000000" pitchFamily="50" charset="-128"/>
              </a:rPr>
              <a:t>企業</a:t>
            </a:r>
            <a:r>
              <a:rPr lang="ja-JP" altLang="en-US" sz="900" dirty="0">
                <a:solidFill>
                  <a:schemeClr val="tx1"/>
                </a:solidFill>
                <a:latin typeface="BIZ UDPゴシック" panose="020B0400000000000000" pitchFamily="50" charset="-128"/>
                <a:ea typeface="BIZ UDPゴシック" panose="020B0400000000000000" pitchFamily="50" charset="-128"/>
              </a:rPr>
              <a:t>ＰＲや業務内容に書いて</a:t>
            </a:r>
            <a:r>
              <a:rPr lang="ja-JP" altLang="en-US" sz="900" dirty="0" smtClean="0">
                <a:solidFill>
                  <a:schemeClr val="tx1"/>
                </a:solidFill>
                <a:latin typeface="BIZ UDPゴシック" panose="020B0400000000000000" pitchFamily="50" charset="-128"/>
                <a:ea typeface="BIZ UDPゴシック" panose="020B0400000000000000" pitchFamily="50" charset="-128"/>
              </a:rPr>
              <a:t>いる内容が</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r>
              <a:rPr lang="en-US" altLang="ja-JP" sz="900" dirty="0" err="1">
                <a:solidFill>
                  <a:schemeClr val="tx1"/>
                </a:solidFill>
                <a:latin typeface="BIZ UDPゴシック" panose="020B0400000000000000" pitchFamily="50" charset="-128"/>
                <a:ea typeface="BIZ UDPゴシック" panose="020B0400000000000000" pitchFamily="50" charset="-128"/>
              </a:rPr>
              <a:t>i</a:t>
            </a:r>
            <a:r>
              <a:rPr lang="ja-JP" altLang="en-US" sz="900" dirty="0">
                <a:solidFill>
                  <a:schemeClr val="tx1"/>
                </a:solidFill>
                <a:latin typeface="BIZ UDPゴシック" panose="020B0400000000000000" pitchFamily="50" charset="-128"/>
                <a:ea typeface="BIZ UDPゴシック" panose="020B0400000000000000" pitchFamily="50" charset="-128"/>
              </a:rPr>
              <a:t>タウンページ</a:t>
            </a:r>
            <a:r>
              <a:rPr lang="ja-JP" altLang="en-US" sz="900" dirty="0" smtClean="0">
                <a:solidFill>
                  <a:schemeClr val="tx1"/>
                </a:solidFill>
                <a:latin typeface="BIZ UDPゴシック" panose="020B0400000000000000" pitchFamily="50" charset="-128"/>
                <a:ea typeface="BIZ UDPゴシック" panose="020B0400000000000000" pitchFamily="50" charset="-128"/>
              </a:rPr>
              <a:t>でのキーワード検索の対象に！</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691824" y="419100"/>
            <a:ext cx="4118301" cy="223838"/>
          </a:xfrm>
          <a:prstGeom prst="rect">
            <a:avLst/>
          </a:prstGeom>
          <a:solidFill>
            <a:srgbClr val="F6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ザ・ビジネスモール事務局</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2531" y="5293865"/>
            <a:ext cx="722244" cy="722244"/>
          </a:xfrm>
          <a:prstGeom prst="rect">
            <a:avLst/>
          </a:prstGeom>
        </p:spPr>
      </p:pic>
      <p:sp>
        <p:nvSpPr>
          <p:cNvPr id="38" name="テキスト ボックス 37"/>
          <p:cNvSpPr txBox="1"/>
          <p:nvPr/>
        </p:nvSpPr>
        <p:spPr>
          <a:xfrm>
            <a:off x="4959899" y="5401018"/>
            <a:ext cx="718145" cy="215444"/>
          </a:xfrm>
          <a:prstGeom prst="rect">
            <a:avLst/>
          </a:prstGeom>
          <a:noFill/>
        </p:spPr>
        <p:txBody>
          <a:bodyPr wrap="none" lIns="0" tIns="0" rIns="0" bIns="0" rtlCol="0">
            <a:spAutoFit/>
          </a:bodyPr>
          <a:lstStyle/>
          <a:p>
            <a:r>
              <a:rPr kumimoji="1" lang="ja-JP" altLang="en-US" sz="700" dirty="0" smtClean="0">
                <a:latin typeface="メイリオ" panose="020B0604030504040204" pitchFamily="50" charset="-128"/>
                <a:ea typeface="メイリオ" panose="020B0604030504040204" pitchFamily="50" charset="-128"/>
              </a:rPr>
              <a:t>ＢＭユーザー登録</a:t>
            </a:r>
            <a:endParaRPr kumimoji="1" lang="en-US" altLang="ja-JP" sz="700" dirty="0" smtClean="0">
              <a:latin typeface="メイリオ" panose="020B0604030504040204" pitchFamily="50" charset="-128"/>
              <a:ea typeface="メイリオ" panose="020B0604030504040204" pitchFamily="50" charset="-128"/>
            </a:endParaRPr>
          </a:p>
          <a:p>
            <a:r>
              <a:rPr lang="en-US" altLang="ja-JP" sz="700" dirty="0" smtClean="0">
                <a:latin typeface="メイリオ" panose="020B0604030504040204" pitchFamily="50" charset="-128"/>
                <a:ea typeface="メイリオ" panose="020B0604030504040204" pitchFamily="50" charset="-128"/>
              </a:rPr>
              <a:t>QR</a:t>
            </a:r>
            <a:r>
              <a:rPr lang="ja-JP" altLang="en-US" sz="700" dirty="0" smtClean="0">
                <a:latin typeface="メイリオ" panose="020B0604030504040204" pitchFamily="50" charset="-128"/>
                <a:ea typeface="メイリオ" panose="020B0604030504040204" pitchFamily="50" charset="-128"/>
              </a:rPr>
              <a:t>コード</a:t>
            </a:r>
            <a:endParaRPr kumimoji="1" lang="ja-JP" altLang="en-US" sz="70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294262" y="5299872"/>
            <a:ext cx="4464907" cy="615553"/>
          </a:xfrm>
          <a:prstGeom prst="rect">
            <a:avLst/>
          </a:prstGeom>
          <a:noFill/>
        </p:spPr>
        <p:txBody>
          <a:bodyPr wrap="square" lIns="0" tIns="0" rIns="0" bIns="0" rtlCol="0">
            <a:spAutoFit/>
          </a:bodyPr>
          <a:lstStyle/>
          <a:p>
            <a:r>
              <a:rPr kumimoji="1" lang="ja-JP" altLang="en-US" sz="800" dirty="0" smtClean="0">
                <a:latin typeface="メイリオ" panose="020B0604030504040204" pitchFamily="50" charset="-128"/>
                <a:ea typeface="メイリオ" panose="020B0604030504040204" pitchFamily="50" charset="-128"/>
              </a:rPr>
              <a:t>①ザ・ビジネスモールのサイトにアクセスし「ユーザー登録（無料）」をクリック。</a:t>
            </a:r>
            <a:endParaRPr kumimoji="1" lang="en-US" altLang="ja-JP" sz="8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または、右の</a:t>
            </a:r>
            <a:r>
              <a:rPr lang="en-US" altLang="ja-JP" sz="800" dirty="0" smtClean="0">
                <a:latin typeface="メイリオ" panose="020B0604030504040204" pitchFamily="50" charset="-128"/>
                <a:ea typeface="メイリオ" panose="020B0604030504040204" pitchFamily="50" charset="-128"/>
              </a:rPr>
              <a:t>QR</a:t>
            </a:r>
            <a:r>
              <a:rPr lang="ja-JP" altLang="en-US" sz="800" dirty="0" smtClean="0">
                <a:latin typeface="メイリオ" panose="020B0604030504040204" pitchFamily="50" charset="-128"/>
                <a:ea typeface="メイリオ" panose="020B0604030504040204" pitchFamily="50" charset="-128"/>
              </a:rPr>
              <a:t>コードを読み取ります。</a:t>
            </a:r>
            <a:endParaRPr lang="en-US" altLang="ja-JP" sz="800" dirty="0" smtClean="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②必要項目を記入し、ユーザー登録を申請します。</a:t>
            </a:r>
          </a:p>
          <a:p>
            <a:r>
              <a:rPr lang="ja-JP" altLang="en-US" sz="800" dirty="0" smtClean="0">
                <a:latin typeface="メイリオ" panose="020B0604030504040204" pitchFamily="50" charset="-128"/>
                <a:ea typeface="メイリオ" panose="020B0604030504040204" pitchFamily="50" charset="-128"/>
              </a:rPr>
              <a:t>③登録団体（商工会議所・商工会）での</a:t>
            </a:r>
            <a:r>
              <a:rPr lang="ja-JP" altLang="en-US" sz="800" dirty="0">
                <a:latin typeface="メイリオ" panose="020B0604030504040204" pitchFamily="50" charset="-128"/>
                <a:ea typeface="メイリオ" panose="020B0604030504040204" pitchFamily="50" charset="-128"/>
              </a:rPr>
              <a:t>確認後</a:t>
            </a:r>
            <a:r>
              <a:rPr lang="ja-JP" altLang="en-US" sz="800" dirty="0" smtClean="0">
                <a:latin typeface="メイリオ" panose="020B0604030504040204" pitchFamily="50" charset="-128"/>
                <a:ea typeface="メイリオ" panose="020B0604030504040204" pitchFamily="50" charset="-128"/>
              </a:rPr>
              <a:t>、登録</a:t>
            </a:r>
            <a:r>
              <a:rPr lang="ja-JP" altLang="en-US" sz="800" dirty="0">
                <a:latin typeface="メイリオ" panose="020B0604030504040204" pitchFamily="50" charset="-128"/>
                <a:ea typeface="メイリオ" panose="020B0604030504040204" pitchFamily="50" charset="-128"/>
              </a:rPr>
              <a:t>完了メールが届きます。</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④パスワードを登録し</a:t>
            </a:r>
            <a:r>
              <a:rPr lang="ja-JP" altLang="en-US" sz="800" dirty="0" smtClean="0">
                <a:latin typeface="メイリオ" panose="020B0604030504040204" pitchFamily="50" charset="-128"/>
                <a:ea typeface="メイリオ" panose="020B0604030504040204" pitchFamily="50" charset="-128"/>
              </a:rPr>
              <a:t>ログインして</a:t>
            </a:r>
            <a:r>
              <a:rPr lang="ja-JP" altLang="en-US" sz="800" dirty="0">
                <a:latin typeface="メイリオ" panose="020B0604030504040204" pitchFamily="50" charset="-128"/>
                <a:ea typeface="メイリオ" panose="020B0604030504040204" pitchFamily="50" charset="-128"/>
              </a:rPr>
              <a:t>利用を開始します</a:t>
            </a:r>
            <a:r>
              <a:rPr lang="ja-JP" altLang="en-US" sz="800" dirty="0" smtClean="0">
                <a:latin typeface="メイリオ" panose="020B0604030504040204" pitchFamily="50" charset="-128"/>
                <a:ea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95613" y="4840226"/>
            <a:ext cx="6337021" cy="261610"/>
          </a:xfrm>
          <a:prstGeom prst="rect">
            <a:avLst/>
          </a:prstGeom>
          <a:noFill/>
        </p:spPr>
        <p:txBody>
          <a:bodyPr wrap="square" lIns="144000" rIns="0" rtlCol="0">
            <a:spAutoFit/>
          </a:bodyPr>
          <a:lstStyle/>
          <a:p>
            <a:r>
              <a:rPr lang="ja-JP" altLang="en-US" sz="1100" b="1" dirty="0" smtClean="0">
                <a:solidFill>
                  <a:srgbClr val="0070C0"/>
                </a:solidFill>
                <a:latin typeface="メイリオ" panose="020B0604030504040204" pitchFamily="50" charset="-128"/>
                <a:ea typeface="メイリオ" panose="020B0604030504040204" pitchFamily="50" charset="-128"/>
              </a:rPr>
              <a:t>ザ・ビジネスモールのユーザーＩＤを取得するには</a:t>
            </a:r>
            <a:endParaRPr kumimoji="1" lang="ja-JP" altLang="en-US" sz="1100" b="1" dirty="0">
              <a:solidFill>
                <a:srgbClr val="0070C0"/>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6360" y="9511044"/>
            <a:ext cx="6858000" cy="394956"/>
          </a:xfrm>
          <a:prstGeom prst="rect">
            <a:avLst/>
          </a:prstGeom>
          <a:solidFill>
            <a:srgbClr val="004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615788" y="9650701"/>
            <a:ext cx="2561920" cy="253916"/>
          </a:xfrm>
          <a:prstGeom prst="rect">
            <a:avLst/>
          </a:prstGeom>
          <a:noFill/>
        </p:spPr>
        <p:txBody>
          <a:bodyPr wrap="none" rtlCol="0">
            <a:spAutoFit/>
          </a:bodyPr>
          <a:lstStyle/>
          <a:p>
            <a:r>
              <a:rPr lang="ja-JP" altLang="en-US" sz="900" dirty="0" smtClean="0">
                <a:solidFill>
                  <a:schemeClr val="bg1"/>
                </a:solidFill>
                <a:latin typeface="Microsoft YaHei" panose="020B0503020204020204" pitchFamily="34" charset="-122"/>
                <a:ea typeface="Microsoft YaHei" panose="020B0503020204020204" pitchFamily="34" charset="-122"/>
              </a:rPr>
              <a:t>■お問合せ先　</a:t>
            </a:r>
            <a:r>
              <a:rPr lang="ja-JP" altLang="en-US" sz="1050" b="1" dirty="0" smtClean="0">
                <a:solidFill>
                  <a:schemeClr val="bg1"/>
                </a:solidFill>
                <a:latin typeface="Microsoft YaHei" panose="020B0503020204020204" pitchFamily="34" charset="-122"/>
                <a:ea typeface="Microsoft YaHei" panose="020B0503020204020204" pitchFamily="34" charset="-122"/>
              </a:rPr>
              <a:t>ザ</a:t>
            </a:r>
            <a:r>
              <a:rPr lang="ja-JP" altLang="en-US" sz="1050" b="1" dirty="0">
                <a:solidFill>
                  <a:schemeClr val="bg1"/>
                </a:solidFill>
                <a:latin typeface="Microsoft YaHei" panose="020B0503020204020204" pitchFamily="34" charset="-122"/>
                <a:ea typeface="Microsoft YaHei" panose="020B0503020204020204" pitchFamily="34" charset="-122"/>
              </a:rPr>
              <a:t>・</a:t>
            </a:r>
            <a:r>
              <a:rPr lang="ja-JP" altLang="en-US" sz="1050" b="1" dirty="0" smtClean="0">
                <a:solidFill>
                  <a:schemeClr val="bg1"/>
                </a:solidFill>
                <a:latin typeface="Microsoft YaHei" panose="020B0503020204020204" pitchFamily="34" charset="-122"/>
                <a:ea typeface="Microsoft YaHei" panose="020B0503020204020204" pitchFamily="34" charset="-122"/>
              </a:rPr>
              <a:t>ビジネスモール事務局</a:t>
            </a:r>
            <a:endParaRPr kumimoji="1" lang="ja-JP" altLang="en-US" sz="900" dirty="0">
              <a:solidFill>
                <a:schemeClr val="bg1"/>
              </a:solidFill>
              <a:latin typeface="Microsoft YaHei" panose="020B0503020204020204" pitchFamily="34" charset="-122"/>
              <a:ea typeface="Microsoft YaHei" panose="020B0503020204020204" pitchFamily="34" charset="-122"/>
            </a:endParaRPr>
          </a:p>
        </p:txBody>
      </p:sp>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623" y="9495843"/>
            <a:ext cx="410157" cy="410157"/>
          </a:xfrm>
          <a:prstGeom prst="rect">
            <a:avLst/>
          </a:prstGeom>
        </p:spPr>
      </p:pic>
      <p:sp>
        <p:nvSpPr>
          <p:cNvPr id="46" name="テキスト ボックス 45"/>
          <p:cNvSpPr txBox="1"/>
          <p:nvPr/>
        </p:nvSpPr>
        <p:spPr>
          <a:xfrm>
            <a:off x="615788" y="9511044"/>
            <a:ext cx="4083169" cy="215444"/>
          </a:xfrm>
          <a:prstGeom prst="rect">
            <a:avLst/>
          </a:prstGeom>
          <a:noFill/>
        </p:spPr>
        <p:txBody>
          <a:bodyPr wrap="none" rtlCol="0">
            <a:spAutoFit/>
          </a:bodyPr>
          <a:lstStyle/>
          <a:p>
            <a:r>
              <a:rPr lang="ja-JP" altLang="en-US" sz="800" dirty="0" smtClean="0">
                <a:solidFill>
                  <a:schemeClr val="bg1"/>
                </a:solidFill>
                <a:latin typeface="Microsoft YaHei" panose="020B0503020204020204" pitchFamily="34" charset="-122"/>
                <a:ea typeface="Microsoft YaHei" panose="020B0503020204020204" pitchFamily="34" charset="-122"/>
              </a:rPr>
              <a:t>全国の商工会議所・商工会会員企業限定の商取引支援サイト「ザ・ビジネスモール」</a:t>
            </a:r>
            <a:endParaRPr kumimoji="1" lang="ja-JP" altLang="en-US" sz="800" dirty="0">
              <a:solidFill>
                <a:schemeClr val="bg1"/>
              </a:solidFill>
              <a:latin typeface="Microsoft YaHei" panose="020B0503020204020204" pitchFamily="34" charset="-122"/>
              <a:ea typeface="Microsoft YaHei" panose="020B0503020204020204" pitchFamily="34" charset="-122"/>
            </a:endParaRPr>
          </a:p>
        </p:txBody>
      </p:sp>
      <p:sp>
        <p:nvSpPr>
          <p:cNvPr id="47" name="テキスト ボックス 46"/>
          <p:cNvSpPr txBox="1"/>
          <p:nvPr/>
        </p:nvSpPr>
        <p:spPr>
          <a:xfrm>
            <a:off x="4959899" y="9553445"/>
            <a:ext cx="1620957" cy="338554"/>
          </a:xfrm>
          <a:prstGeom prst="rect">
            <a:avLst/>
          </a:prstGeom>
          <a:noFill/>
        </p:spPr>
        <p:txBody>
          <a:bodyPr wrap="none" rtlCol="0">
            <a:spAutoFit/>
          </a:bodyPr>
          <a:lstStyle/>
          <a:p>
            <a:r>
              <a:rPr kumimoji="1" lang="en-US" altLang="ja-JP" sz="800" dirty="0" smtClean="0">
                <a:solidFill>
                  <a:schemeClr val="bg1"/>
                </a:solidFill>
                <a:latin typeface="メイリオ" panose="020B0604030504040204" pitchFamily="50" charset="-128"/>
                <a:ea typeface="メイリオ" panose="020B0604030504040204" pitchFamily="50" charset="-128"/>
              </a:rPr>
              <a:t>Tel</a:t>
            </a:r>
            <a:r>
              <a:rPr kumimoji="1" lang="ja-JP" altLang="en-US" sz="800" dirty="0" smtClean="0">
                <a:solidFill>
                  <a:schemeClr val="bg1"/>
                </a:solidFill>
                <a:latin typeface="メイリオ" panose="020B0604030504040204" pitchFamily="50" charset="-128"/>
                <a:ea typeface="メイリオ" panose="020B0604030504040204" pitchFamily="50" charset="-128"/>
              </a:rPr>
              <a:t>：</a:t>
            </a:r>
            <a:r>
              <a:rPr kumimoji="1" lang="en-US" altLang="ja-JP" sz="800" dirty="0" smtClean="0">
                <a:solidFill>
                  <a:schemeClr val="bg1"/>
                </a:solidFill>
                <a:latin typeface="メイリオ" panose="020B0604030504040204" pitchFamily="50" charset="-128"/>
                <a:ea typeface="メイリオ" panose="020B0604030504040204" pitchFamily="50" charset="-128"/>
              </a:rPr>
              <a:t>050-7105-6220</a:t>
            </a:r>
          </a:p>
          <a:p>
            <a:r>
              <a:rPr lang="ja-JP" altLang="en-US" sz="800" dirty="0" smtClean="0">
                <a:solidFill>
                  <a:schemeClr val="bg1"/>
                </a:solidFill>
                <a:latin typeface="メイリオ" panose="020B0604030504040204" pitchFamily="50" charset="-128"/>
                <a:ea typeface="メイリオ" panose="020B0604030504040204" pitchFamily="50" charset="-128"/>
              </a:rPr>
              <a:t>メール：</a:t>
            </a:r>
            <a:r>
              <a:rPr lang="en-US" altLang="ja-JP" sz="800" dirty="0" smtClean="0">
                <a:solidFill>
                  <a:schemeClr val="bg1"/>
                </a:solidFill>
                <a:latin typeface="メイリオ" panose="020B0604030504040204" pitchFamily="50" charset="-128"/>
                <a:ea typeface="メイリオ" panose="020B0604030504040204" pitchFamily="50" charset="-128"/>
              </a:rPr>
              <a:t>b-mall@b-mall.ne.jp</a:t>
            </a:r>
            <a:endParaRPr kumimoji="1" lang="ja-JP" altLang="en-US" sz="800" dirty="0">
              <a:solidFill>
                <a:schemeClr val="bg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3528" y="3983028"/>
            <a:ext cx="692621" cy="692621"/>
          </a:xfrm>
          <a:prstGeom prst="rect">
            <a:avLst/>
          </a:prstGeom>
        </p:spPr>
      </p:pic>
      <p:sp>
        <p:nvSpPr>
          <p:cNvPr id="48" name="テキスト ボックス 47"/>
          <p:cNvSpPr txBox="1"/>
          <p:nvPr/>
        </p:nvSpPr>
        <p:spPr>
          <a:xfrm>
            <a:off x="254623" y="5068003"/>
            <a:ext cx="6536394" cy="107722"/>
          </a:xfrm>
          <a:prstGeom prst="rect">
            <a:avLst/>
          </a:prstGeom>
          <a:noFill/>
        </p:spPr>
        <p:txBody>
          <a:bodyPr wrap="square" lIns="0" tIns="0" rIns="0" bIns="0" rtlCol="0">
            <a:spAutoFit/>
          </a:bodyPr>
          <a:lstStyle/>
          <a:p>
            <a:r>
              <a:rPr lang="ja-JP" altLang="en-US" sz="700" dirty="0" smtClean="0">
                <a:latin typeface="BIZ UDPゴシック" panose="020B0400000000000000" pitchFamily="50" charset="-128"/>
                <a:ea typeface="BIZ UDPゴシック" panose="020B0400000000000000" pitchFamily="50" charset="-128"/>
              </a:rPr>
              <a:t>ｉタウンページへの連携には、ザ・ビジネスモールのユーザー登録が必要です。　ザ・ビジネスモールのユーザー登録がまだお済みでない場合は、以下よりご登録ください。</a:t>
            </a:r>
            <a:endParaRPr lang="en-US" altLang="ja-JP" sz="700" dirty="0">
              <a:latin typeface="BIZ UDPゴシック" panose="020B0400000000000000" pitchFamily="50" charset="-128"/>
              <a:ea typeface="BIZ UDPゴシック" panose="020B0400000000000000" pitchFamily="50" charset="-128"/>
            </a:endParaRPr>
          </a:p>
        </p:txBody>
      </p:sp>
      <p:sp>
        <p:nvSpPr>
          <p:cNvPr id="49" name="テキスト ボックス 48"/>
          <p:cNvSpPr txBox="1"/>
          <p:nvPr/>
        </p:nvSpPr>
        <p:spPr>
          <a:xfrm>
            <a:off x="5860765" y="4640946"/>
            <a:ext cx="718145" cy="215444"/>
          </a:xfrm>
          <a:prstGeom prst="rect">
            <a:avLst/>
          </a:prstGeom>
          <a:noFill/>
        </p:spPr>
        <p:txBody>
          <a:bodyPr wrap="none" lIns="0" tIns="0" rIns="0" bIns="0" rtlCol="0">
            <a:spAutoFit/>
          </a:bodyPr>
          <a:lstStyle/>
          <a:p>
            <a:pPr algn="ctr"/>
            <a:r>
              <a:rPr lang="ja-JP" altLang="en-US" sz="700" dirty="0" smtClean="0">
                <a:latin typeface="メイリオ" panose="020B0604030504040204" pitchFamily="50" charset="-128"/>
                <a:ea typeface="メイリオ" panose="020B0604030504040204" pitchFamily="50" charset="-128"/>
              </a:rPr>
              <a:t>ＢＭログイン画面</a:t>
            </a:r>
            <a:endParaRPr lang="en-US" altLang="ja-JP" sz="700" dirty="0" smtClean="0">
              <a:latin typeface="メイリオ" panose="020B0604030504040204" pitchFamily="50" charset="-128"/>
              <a:ea typeface="メイリオ" panose="020B0604030504040204" pitchFamily="50" charset="-128"/>
            </a:endParaRPr>
          </a:p>
          <a:p>
            <a:pPr algn="ctr"/>
            <a:r>
              <a:rPr lang="en-US" altLang="ja-JP" sz="700" dirty="0" smtClean="0">
                <a:latin typeface="メイリオ" panose="020B0604030504040204" pitchFamily="50" charset="-128"/>
                <a:ea typeface="メイリオ" panose="020B0604030504040204" pitchFamily="50" charset="-128"/>
              </a:rPr>
              <a:t>QR</a:t>
            </a:r>
            <a:r>
              <a:rPr lang="ja-JP" altLang="en-US" sz="700" dirty="0" smtClean="0">
                <a:latin typeface="メイリオ" panose="020B0604030504040204" pitchFamily="50" charset="-128"/>
                <a:ea typeface="メイリオ" panose="020B0604030504040204" pitchFamily="50" charset="-128"/>
              </a:rPr>
              <a:t>コード</a:t>
            </a:r>
            <a:endParaRPr kumimoji="1" lang="ja-JP" altLang="en-US" sz="7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8"/>
          <a:stretch>
            <a:fillRect/>
          </a:stretch>
        </p:blipFill>
        <p:spPr>
          <a:xfrm>
            <a:off x="4934775" y="6033037"/>
            <a:ext cx="1733915" cy="267687"/>
          </a:xfrm>
          <a:prstGeom prst="rect">
            <a:avLst/>
          </a:prstGeom>
        </p:spPr>
      </p:pic>
      <p:pic>
        <p:nvPicPr>
          <p:cNvPr id="4" name="図 3"/>
          <p:cNvPicPr>
            <a:picLocks noChangeAspect="1"/>
          </p:cNvPicPr>
          <p:nvPr/>
        </p:nvPicPr>
        <p:blipFill>
          <a:blip r:embed="rId9"/>
          <a:stretch>
            <a:fillRect/>
          </a:stretch>
        </p:blipFill>
        <p:spPr>
          <a:xfrm>
            <a:off x="6104368" y="5400494"/>
            <a:ext cx="564322" cy="554508"/>
          </a:xfrm>
          <a:prstGeom prst="rect">
            <a:avLst/>
          </a:prstGeom>
        </p:spPr>
      </p:pic>
      <p:sp>
        <p:nvSpPr>
          <p:cNvPr id="50" name="二等辺三角形 49"/>
          <p:cNvSpPr/>
          <p:nvPr/>
        </p:nvSpPr>
        <p:spPr>
          <a:xfrm rot="9692981">
            <a:off x="6267381" y="5888462"/>
            <a:ext cx="89436" cy="153847"/>
          </a:xfrm>
          <a:prstGeom prst="triangle">
            <a:avLst/>
          </a:prstGeom>
          <a:solidFill>
            <a:srgbClr val="E55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39740">
            <a:off x="5671833" y="5313684"/>
            <a:ext cx="500023" cy="374999"/>
          </a:xfrm>
          <a:prstGeom prst="rect">
            <a:avLst/>
          </a:prstGeom>
        </p:spPr>
      </p:pic>
      <p:pic>
        <p:nvPicPr>
          <p:cNvPr id="12" name="図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4972332" y="5626018"/>
            <a:ext cx="236028" cy="166872"/>
          </a:xfrm>
          <a:prstGeom prst="rect">
            <a:avLst/>
          </a:prstGeom>
        </p:spPr>
      </p:pic>
      <p:grpSp>
        <p:nvGrpSpPr>
          <p:cNvPr id="16" name="グループ化 15"/>
          <p:cNvGrpSpPr/>
          <p:nvPr/>
        </p:nvGrpSpPr>
        <p:grpSpPr>
          <a:xfrm>
            <a:off x="3519078" y="5652713"/>
            <a:ext cx="1410887" cy="1058165"/>
            <a:chOff x="3425386" y="5663016"/>
            <a:chExt cx="1410887" cy="1058165"/>
          </a:xfrm>
        </p:grpSpPr>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5386" y="5663016"/>
              <a:ext cx="1410887" cy="1058165"/>
            </a:xfrm>
            <a:prstGeom prst="rect">
              <a:avLst/>
            </a:prstGeom>
          </p:spPr>
        </p:pic>
        <p:sp>
          <p:nvSpPr>
            <p:cNvPr id="51" name="テキスト ボックス 50"/>
            <p:cNvSpPr txBox="1"/>
            <p:nvPr/>
          </p:nvSpPr>
          <p:spPr>
            <a:xfrm>
              <a:off x="3600207" y="6115370"/>
              <a:ext cx="735500" cy="123111"/>
            </a:xfrm>
            <a:prstGeom prst="rect">
              <a:avLst/>
            </a:prstGeom>
            <a:noFill/>
          </p:spPr>
          <p:txBody>
            <a:bodyPr wrap="square" lIns="0" tIns="0" rIns="0" bIns="0" rtlCol="0">
              <a:spAutoFit/>
            </a:bodyPr>
            <a:lstStyle/>
            <a:p>
              <a:r>
                <a:rPr kumimoji="1" lang="ja-JP" altLang="en-US" sz="800" dirty="0" smtClean="0">
                  <a:latin typeface="メイリオ" panose="020B0604030504040204" pitchFamily="50" charset="-128"/>
                  <a:ea typeface="メイリオ" panose="020B0604030504040204" pitchFamily="50" charset="-128"/>
                </a:rPr>
                <a:t>ビジネスモール</a:t>
              </a:r>
              <a:endParaRPr kumimoji="1" lang="ja-JP" altLang="en-US" sz="800" dirty="0">
                <a:latin typeface="メイリオ" panose="020B0604030504040204" pitchFamily="50" charset="-128"/>
                <a:ea typeface="メイリオ" panose="020B0604030504040204" pitchFamily="50" charset="-128"/>
              </a:endParaRPr>
            </a:p>
          </p:txBody>
        </p:sp>
      </p:grpSp>
      <p:grpSp>
        <p:nvGrpSpPr>
          <p:cNvPr id="21" name="グループ化 20"/>
          <p:cNvGrpSpPr/>
          <p:nvPr/>
        </p:nvGrpSpPr>
        <p:grpSpPr>
          <a:xfrm>
            <a:off x="5427024" y="8412907"/>
            <a:ext cx="1337566" cy="951819"/>
            <a:chOff x="8708693" y="6508159"/>
            <a:chExt cx="1469829" cy="1045938"/>
          </a:xfrm>
        </p:grpSpPr>
        <p:pic>
          <p:nvPicPr>
            <p:cNvPr id="52" name="図 51"/>
            <p:cNvPicPr>
              <a:picLocks noChangeAspect="1"/>
            </p:cNvPicPr>
            <p:nvPr/>
          </p:nvPicPr>
          <p:blipFill>
            <a:blip r:embed="rId13"/>
            <a:stretch>
              <a:fillRect/>
            </a:stretch>
          </p:blipFill>
          <p:spPr>
            <a:xfrm>
              <a:off x="8715533" y="6508159"/>
              <a:ext cx="1462989" cy="1045938"/>
            </a:xfrm>
            <a:prstGeom prst="rect">
              <a:avLst/>
            </a:prstGeom>
          </p:spPr>
        </p:pic>
        <p:sp>
          <p:nvSpPr>
            <p:cNvPr id="53" name="正方形/長方形 52"/>
            <p:cNvSpPr/>
            <p:nvPr/>
          </p:nvSpPr>
          <p:spPr>
            <a:xfrm>
              <a:off x="8715532" y="6508159"/>
              <a:ext cx="464582" cy="389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8708693" y="7076381"/>
              <a:ext cx="1188967" cy="465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10400" y="3712942"/>
            <a:ext cx="6892520" cy="261610"/>
          </a:xfrm>
          <a:prstGeom prst="rect">
            <a:avLst/>
          </a:prstGeom>
          <a:solidFill>
            <a:srgbClr val="CCECFF"/>
          </a:solidFill>
        </p:spPr>
        <p:txBody>
          <a:bodyPr wrap="square" lIns="144000" rIns="0" rtlCol="0">
            <a:spAutoFit/>
          </a:bodyPr>
          <a:lstStyle/>
          <a:p>
            <a:r>
              <a:rPr lang="en-US" altLang="ja-JP" sz="1100" b="1" dirty="0" err="1" smtClean="0">
                <a:solidFill>
                  <a:srgbClr val="0070C0"/>
                </a:solidFill>
                <a:latin typeface="メイリオ" panose="020B0604030504040204" pitchFamily="50" charset="-128"/>
                <a:ea typeface="メイリオ" panose="020B0604030504040204" pitchFamily="50" charset="-128"/>
              </a:rPr>
              <a:t>i</a:t>
            </a:r>
            <a:r>
              <a:rPr lang="ja-JP" altLang="en-US" sz="1100" b="1" dirty="0">
                <a:solidFill>
                  <a:srgbClr val="0070C0"/>
                </a:solidFill>
                <a:latin typeface="メイリオ" panose="020B0604030504040204" pitchFamily="50" charset="-128"/>
                <a:ea typeface="メイリオ" panose="020B0604030504040204" pitchFamily="50" charset="-128"/>
              </a:rPr>
              <a:t>タウンページに連携する「企業ＰＲ情報」「業務内容」を編集</a:t>
            </a:r>
            <a:r>
              <a:rPr lang="ja-JP" altLang="en-US" sz="1100" b="1" dirty="0" smtClean="0">
                <a:solidFill>
                  <a:srgbClr val="0070C0"/>
                </a:solidFill>
                <a:latin typeface="メイリオ" panose="020B0604030504040204" pitchFamily="50" charset="-128"/>
                <a:ea typeface="メイリオ" panose="020B0604030504040204" pitchFamily="50" charset="-128"/>
              </a:rPr>
              <a:t>するには</a:t>
            </a:r>
            <a:endParaRPr lang="ja-JP" altLang="en-US" sz="1100" b="1" dirty="0">
              <a:solidFill>
                <a:srgbClr val="0070C0"/>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0" y="6405726"/>
            <a:ext cx="6892520" cy="261610"/>
          </a:xfrm>
          <a:prstGeom prst="rect">
            <a:avLst/>
          </a:prstGeom>
          <a:solidFill>
            <a:srgbClr val="CCECFF"/>
          </a:solidFill>
        </p:spPr>
        <p:txBody>
          <a:bodyPr wrap="square" lIns="144000" rIns="0" rtlCol="0">
            <a:spAutoFit/>
          </a:bodyPr>
          <a:lstStyle/>
          <a:p>
            <a:r>
              <a:rPr lang="en-US" altLang="ja-JP" sz="1100" b="1" dirty="0" err="1" smtClean="0">
                <a:solidFill>
                  <a:srgbClr val="0070C0"/>
                </a:solidFill>
                <a:latin typeface="メイリオ" panose="020B0604030504040204" pitchFamily="50" charset="-128"/>
                <a:ea typeface="メイリオ" panose="020B0604030504040204" pitchFamily="50" charset="-128"/>
              </a:rPr>
              <a:t>i</a:t>
            </a:r>
            <a:r>
              <a:rPr lang="ja-JP" altLang="en-US" sz="1100" b="1" dirty="0" smtClean="0">
                <a:solidFill>
                  <a:srgbClr val="0070C0"/>
                </a:solidFill>
                <a:latin typeface="メイリオ" panose="020B0604030504040204" pitchFamily="50" charset="-128"/>
                <a:ea typeface="メイリオ" panose="020B0604030504040204" pitchFamily="50" charset="-128"/>
              </a:rPr>
              <a:t>タウンページへの掲載条件等</a:t>
            </a:r>
            <a:endParaRPr lang="ja-JP" altLang="en-US" sz="1100" b="1" dirty="0">
              <a:solidFill>
                <a:srgbClr val="0070C0"/>
              </a:solidFill>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66876" y="8878756"/>
            <a:ext cx="6030652" cy="507831"/>
          </a:xfrm>
          <a:prstGeom prst="rect">
            <a:avLst/>
          </a:prstGeom>
          <a:noFill/>
        </p:spPr>
        <p:txBody>
          <a:bodyPr wrap="square" rtlCol="0">
            <a:spAutoFit/>
          </a:bodyPr>
          <a:lstStyle/>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ｉ</a:t>
            </a:r>
            <a:r>
              <a:rPr lang="ja-JP" altLang="en-US" sz="900" dirty="0">
                <a:latin typeface="BIZ UDPゴシック" panose="020B0400000000000000" pitchFamily="50" charset="-128"/>
                <a:ea typeface="BIZ UDPゴシック" panose="020B0400000000000000" pitchFamily="50" charset="-128"/>
              </a:rPr>
              <a:t>タウンページの</a:t>
            </a:r>
            <a:r>
              <a:rPr lang="ja-JP" altLang="en-US" sz="900" dirty="0">
                <a:latin typeface="BIZ UDPゴシック" panose="020B0400000000000000" pitchFamily="50" charset="-128"/>
                <a:ea typeface="BIZ UDPゴシック" panose="020B0400000000000000" pitchFamily="50" charset="-128"/>
                <a:hlinkClick r:id="rId14"/>
              </a:rPr>
              <a:t>「</a:t>
            </a:r>
            <a:r>
              <a:rPr lang="en-US" altLang="ja-JP" sz="900" dirty="0">
                <a:latin typeface="BIZ UDPゴシック" panose="020B0400000000000000" pitchFamily="50" charset="-128"/>
                <a:ea typeface="BIZ UDPゴシック" panose="020B0400000000000000" pitchFamily="50" charset="-128"/>
                <a:hlinkClick r:id="rId14"/>
              </a:rPr>
              <a:t>My</a:t>
            </a:r>
            <a:r>
              <a:rPr lang="ja-JP" altLang="en-US" sz="900" dirty="0">
                <a:latin typeface="BIZ UDPゴシック" panose="020B0400000000000000" pitchFamily="50" charset="-128"/>
                <a:ea typeface="BIZ UDPゴシック" panose="020B0400000000000000" pitchFamily="50" charset="-128"/>
                <a:hlinkClick r:id="rId14"/>
              </a:rPr>
              <a:t>タウンページ」</a:t>
            </a:r>
            <a:r>
              <a:rPr lang="ja-JP" altLang="en-US" sz="900" dirty="0">
                <a:latin typeface="BIZ UDPゴシック" panose="020B0400000000000000" pitchFamily="50" charset="-128"/>
                <a:ea typeface="BIZ UDPゴシック" panose="020B0400000000000000" pitchFamily="50" charset="-128"/>
              </a:rPr>
              <a:t>に登録すると「ビジネスの</a:t>
            </a:r>
            <a:r>
              <a:rPr lang="ja-JP" altLang="en-US" sz="900" dirty="0" smtClean="0">
                <a:latin typeface="BIZ UDPゴシック" panose="020B0400000000000000" pitchFamily="50" charset="-128"/>
                <a:ea typeface="BIZ UDPゴシック" panose="020B0400000000000000" pitchFamily="50" charset="-128"/>
              </a:rPr>
              <a:t>アピールポイント（</a:t>
            </a:r>
            <a:r>
              <a:rPr lang="en-US" altLang="ja-JP" sz="900" dirty="0">
                <a:latin typeface="BIZ UDPゴシック" panose="020B0400000000000000" pitchFamily="50" charset="-128"/>
                <a:ea typeface="BIZ UDPゴシック" panose="020B0400000000000000" pitchFamily="50" charset="-128"/>
              </a:rPr>
              <a:t>120</a:t>
            </a:r>
            <a:r>
              <a:rPr lang="ja-JP" altLang="en-US" sz="900" dirty="0">
                <a:latin typeface="BIZ UDPゴシック" panose="020B0400000000000000" pitchFamily="50" charset="-128"/>
                <a:ea typeface="BIZ UDPゴシック" panose="020B0400000000000000" pitchFamily="50" charset="-128"/>
              </a:rPr>
              <a:t>文字）</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smtClean="0">
                <a:latin typeface="BIZ UDPゴシック" panose="020B0400000000000000" pitchFamily="50" charset="-128"/>
                <a:ea typeface="BIZ UDPゴシック" panose="020B0400000000000000" pitchFamily="50" charset="-128"/>
              </a:rPr>
              <a:t>　　と</a:t>
            </a:r>
            <a:r>
              <a:rPr lang="ja-JP" altLang="en-US" sz="900" dirty="0">
                <a:latin typeface="BIZ UDPゴシック" panose="020B0400000000000000" pitchFamily="50" charset="-128"/>
                <a:ea typeface="BIZ UDPゴシック" panose="020B0400000000000000" pitchFamily="50" charset="-128"/>
              </a:rPr>
              <a:t>「写真」を無料で追加掲載できます</a:t>
            </a:r>
            <a:r>
              <a:rPr lang="ja-JP" altLang="en-US" sz="900" dirty="0" smtClean="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hlinkClick r:id="rId14"/>
              </a:rPr>
              <a:t> </a:t>
            </a:r>
            <a:endParaRPr lang="en-US" altLang="ja-JP" sz="900" dirty="0" smtClean="0">
              <a:latin typeface="BIZ UDPゴシック" panose="020B0400000000000000" pitchFamily="50" charset="-128"/>
              <a:ea typeface="BIZ UDPゴシック" panose="020B0400000000000000" pitchFamily="50" charset="-128"/>
              <a:hlinkClick r:id="rId14"/>
            </a:endParaRPr>
          </a:p>
          <a:p>
            <a:r>
              <a:rPr lang="ja-JP" altLang="en-US" sz="900" dirty="0" smtClean="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My</a:t>
            </a:r>
            <a:r>
              <a:rPr lang="ja-JP" altLang="en-US" sz="900" dirty="0">
                <a:latin typeface="BIZ UDPゴシック" panose="020B0400000000000000" pitchFamily="50" charset="-128"/>
                <a:ea typeface="BIZ UDPゴシック" panose="020B0400000000000000" pitchFamily="50" charset="-128"/>
              </a:rPr>
              <a:t>タウンページ</a:t>
            </a:r>
            <a:r>
              <a:rPr lang="ja-JP" altLang="en-US" sz="900" dirty="0" smtClean="0">
                <a:latin typeface="BIZ UDPゴシック" panose="020B0400000000000000" pitchFamily="50" charset="-128"/>
                <a:ea typeface="BIZ UDPゴシック" panose="020B0400000000000000" pitchFamily="50" charset="-128"/>
              </a:rPr>
              <a:t>」の詳細はこちら</a:t>
            </a:r>
            <a:r>
              <a:rPr lang="en-US" altLang="ja-JP" sz="900" dirty="0" smtClean="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hlinkClick r:id="rId14"/>
              </a:rPr>
              <a:t>https</a:t>
            </a:r>
            <a:r>
              <a:rPr lang="en-US" altLang="ja-JP" sz="900" dirty="0">
                <a:latin typeface="BIZ UDPゴシック" panose="020B0400000000000000" pitchFamily="50" charset="-128"/>
                <a:ea typeface="BIZ UDPゴシック" panose="020B0400000000000000" pitchFamily="50" charset="-128"/>
                <a:hlinkClick r:id="rId14"/>
              </a:rPr>
              <a:t>://</a:t>
            </a:r>
            <a:r>
              <a:rPr lang="en-US" altLang="ja-JP" sz="900" dirty="0" smtClean="0">
                <a:latin typeface="BIZ UDPゴシック" panose="020B0400000000000000" pitchFamily="50" charset="-128"/>
                <a:ea typeface="BIZ UDPゴシック" panose="020B0400000000000000" pitchFamily="50" charset="-128"/>
                <a:hlinkClick r:id="rId14"/>
              </a:rPr>
              <a:t>www.mytownpage.jp/why-membership</a:t>
            </a:r>
            <a:endParaRPr lang="en-US" altLang="ja-JP" sz="9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0339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TotalTime>
  <Words>950</Words>
  <Application>Microsoft Office PowerPoint</Application>
  <PresentationFormat>A4 210 x 297 mm</PresentationFormat>
  <Paragraphs>78</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UDP明朝 Medium</vt:lpstr>
      <vt:lpstr>BIZ UDゴシック</vt:lpstr>
      <vt:lpstr>Microsoft YaHei</vt:lpstr>
      <vt:lpstr>ＭＳ Ｐゴシック</vt:lpstr>
      <vt:lpstr>Rounded M+ 1c bold</vt:lpstr>
      <vt:lpstr>Rounded M+ 1c regular</vt:lpstr>
      <vt:lpstr>メイリオ</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matsueda</dc:creator>
  <cp:lastModifiedBy>大阪商工会議所</cp:lastModifiedBy>
  <cp:revision>91</cp:revision>
  <cp:lastPrinted>2023-12-12T05:49:01Z</cp:lastPrinted>
  <dcterms:created xsi:type="dcterms:W3CDTF">2014-08-04T05:19:11Z</dcterms:created>
  <dcterms:modified xsi:type="dcterms:W3CDTF">2023-12-14T00:30:39Z</dcterms:modified>
</cp:coreProperties>
</file>