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0" d="100"/>
          <a:sy n="110" d="100"/>
        </p:scale>
        <p:origin x="57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43856B4-B645-4A2C-9B32-FA6D0529A185}" type="datetimeFigureOut">
              <a:rPr kumimoji="1" lang="ja-JP" altLang="en-US" smtClean="0"/>
              <a:t>2025/12/15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2648512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43856B4-B645-4A2C-9B32-FA6D0529A185}" type="datetimeFigureOut">
              <a:rPr kumimoji="1" lang="ja-JP" altLang="en-US" smtClean="0"/>
              <a:t>2025/12/15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1495107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43856B4-B645-4A2C-9B32-FA6D0529A185}" type="datetimeFigureOut">
              <a:rPr kumimoji="1" lang="ja-JP" altLang="en-US" smtClean="0"/>
              <a:t>2025/12/15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1115843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43856B4-B645-4A2C-9B32-FA6D0529A185}" type="datetimeFigureOut">
              <a:rPr kumimoji="1" lang="ja-JP" altLang="en-US" smtClean="0"/>
              <a:t>2025/12/15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1859991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43856B4-B645-4A2C-9B32-FA6D0529A185}" type="datetimeFigureOut">
              <a:rPr kumimoji="1" lang="ja-JP" altLang="en-US" smtClean="0"/>
              <a:t>2025/12/15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4154217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43856B4-B645-4A2C-9B32-FA6D0529A185}" type="datetimeFigureOut">
              <a:rPr kumimoji="1" lang="ja-JP" altLang="en-US" smtClean="0"/>
              <a:t>2025/12/15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443148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43856B4-B645-4A2C-9B32-FA6D0529A185}" type="datetimeFigureOut">
              <a:rPr kumimoji="1" lang="ja-JP" altLang="en-US" smtClean="0"/>
              <a:t>2025/12/15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3520880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43856B4-B645-4A2C-9B32-FA6D0529A185}" type="datetimeFigureOut">
              <a:rPr kumimoji="1" lang="ja-JP" altLang="en-US" smtClean="0"/>
              <a:t>2025/12/15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2777382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43856B4-B645-4A2C-9B32-FA6D0529A185}" type="datetimeFigureOut">
              <a:rPr kumimoji="1" lang="ja-JP" altLang="en-US" smtClean="0"/>
              <a:t>2025/12/15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3436829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43856B4-B645-4A2C-9B32-FA6D0529A185}" type="datetimeFigureOut">
              <a:rPr kumimoji="1" lang="ja-JP" altLang="en-US" smtClean="0"/>
              <a:t>2025/12/15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2753416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43856B4-B645-4A2C-9B32-FA6D0529A185}" type="datetimeFigureOut">
              <a:rPr kumimoji="1" lang="ja-JP" altLang="en-US" smtClean="0"/>
              <a:t>2025/12/15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1659552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3856B4-B645-4A2C-9B32-FA6D0529A185}" type="datetimeFigureOut">
              <a:rPr kumimoji="1" lang="ja-JP" altLang="en-US" smtClean="0"/>
              <a:t>2025/12/15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2640868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385459-4999-1574-1374-E7767F76F8EA}"/>
            </a:ext>
          </a:extLst>
        </p:cNvPr>
        <p:cNvGrpSpPr/>
        <p:nvPr/>
      </p:nvGrpSpPr>
      <p:grpSpPr>
        <a:xfrm>
          <a:off x="0" y="0"/>
          <a:ext cx="0" cy="0"/>
          <a:chOff x="0" y="0"/>
          <a:chExt cx="0" cy="0"/>
        </a:xfrm>
      </p:grpSpPr>
      <p:pic>
        <p:nvPicPr>
          <p:cNvPr id="5" name="図 4">
            <a:extLst>
              <a:ext uri="{FF2B5EF4-FFF2-40B4-BE49-F238E27FC236}">
                <a16:creationId xmlns:a16="http://schemas.microsoft.com/office/drawing/2014/main" id="{70191D24-082E-07E7-6B8D-5BCBA141D7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08" y="188493"/>
            <a:ext cx="5044048" cy="1442368"/>
          </a:xfrm>
          <a:prstGeom prst="rect">
            <a:avLst/>
          </a:prstGeom>
        </p:spPr>
      </p:pic>
      <p:pic>
        <p:nvPicPr>
          <p:cNvPr id="6" name="図 5">
            <a:extLst>
              <a:ext uri="{FF2B5EF4-FFF2-40B4-BE49-F238E27FC236}">
                <a16:creationId xmlns:a16="http://schemas.microsoft.com/office/drawing/2014/main" id="{350B7C3A-7649-F83B-E851-E27D7CC7115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93744" y="432311"/>
            <a:ext cx="1071424" cy="1071424"/>
          </a:xfrm>
          <a:prstGeom prst="rect">
            <a:avLst/>
          </a:prstGeom>
        </p:spPr>
      </p:pic>
      <p:sp>
        <p:nvSpPr>
          <p:cNvPr id="7" name="テキスト ボックス 6">
            <a:extLst>
              <a:ext uri="{FF2B5EF4-FFF2-40B4-BE49-F238E27FC236}">
                <a16:creationId xmlns:a16="http://schemas.microsoft.com/office/drawing/2014/main" id="{A2D561FB-BAAC-2A10-20FC-4C6AD8544690}"/>
              </a:ext>
            </a:extLst>
          </p:cNvPr>
          <p:cNvSpPr txBox="1"/>
          <p:nvPr/>
        </p:nvSpPr>
        <p:spPr>
          <a:xfrm>
            <a:off x="7137354" y="598017"/>
            <a:ext cx="3866605" cy="615553"/>
          </a:xfrm>
          <a:prstGeom prst="rect">
            <a:avLst/>
          </a:prstGeom>
          <a:noFill/>
        </p:spPr>
        <p:txBody>
          <a:bodyPr wrap="square" lIns="0" tIns="0" rIns="0" bIns="0" rtlCol="0">
            <a:spAutoFit/>
          </a:bodyPr>
          <a:lstStyle/>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商談の相手先は全国いずれかの商工会議所等会員企業</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日本全国で地域を超えてマッチング事例多数</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オールジャンル対応</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募集・提案・成約にいたるまですべて</a:t>
            </a:r>
            <a:r>
              <a:rPr lang="en-US" altLang="ja-JP" sz="800" dirty="0">
                <a:latin typeface="メイリオ" panose="020B0604030504040204" pitchFamily="50" charset="-128"/>
                <a:ea typeface="メイリオ" panose="020B0604030504040204" pitchFamily="50" charset="-128"/>
              </a:rPr>
              <a:t>0</a:t>
            </a:r>
            <a:r>
              <a:rPr lang="ja-JP" altLang="en-US" sz="800" dirty="0">
                <a:latin typeface="メイリオ" panose="020B0604030504040204" pitchFamily="50" charset="-128"/>
                <a:ea typeface="メイリオ" panose="020B0604030504040204" pitchFamily="50" charset="-128"/>
              </a:rPr>
              <a:t>円</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１つのユーザー登録（無料）で売り手側にも買い手側にも</a:t>
            </a:r>
            <a:endParaRPr kumimoji="1" lang="ja-JP" altLang="en-US" sz="800"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1840C627-ADF5-9FB0-7A64-516D3C213E83}"/>
              </a:ext>
            </a:extLst>
          </p:cNvPr>
          <p:cNvSpPr txBox="1"/>
          <p:nvPr/>
        </p:nvSpPr>
        <p:spPr>
          <a:xfrm>
            <a:off x="7137354" y="316234"/>
            <a:ext cx="4048125" cy="276999"/>
          </a:xfrm>
          <a:prstGeom prst="rect">
            <a:avLst/>
          </a:prstGeom>
          <a:noFill/>
        </p:spPr>
        <p:txBody>
          <a:bodyPr wrap="square" rtlCol="0">
            <a:spAutoFit/>
          </a:bodyPr>
          <a:lstStyle/>
          <a:p>
            <a:r>
              <a:rPr lang="en-US" altLang="ja-JP" sz="1200" b="1" dirty="0">
                <a:latin typeface="メイリオ" panose="020B0604030504040204" pitchFamily="50" charset="-128"/>
                <a:ea typeface="メイリオ" panose="020B0604030504040204" pitchFamily="50" charset="-128"/>
              </a:rPr>
              <a:t>https://www.b-mall.ne.jp/syodan/</a:t>
            </a:r>
            <a:endParaRPr kumimoji="1" lang="ja-JP" altLang="en-US" sz="1200" b="1" dirty="0">
              <a:latin typeface="メイリオ" panose="020B0604030504040204" pitchFamily="50" charset="-128"/>
              <a:ea typeface="メイリオ" panose="020B0604030504040204" pitchFamily="50" charset="-128"/>
            </a:endParaRPr>
          </a:p>
        </p:txBody>
      </p:sp>
      <p:cxnSp>
        <p:nvCxnSpPr>
          <p:cNvPr id="11" name="直線コネクタ 10">
            <a:extLst>
              <a:ext uri="{FF2B5EF4-FFF2-40B4-BE49-F238E27FC236}">
                <a16:creationId xmlns:a16="http://schemas.microsoft.com/office/drawing/2014/main" id="{6DEA00ED-41F0-0E50-D8EC-8B1D47C079CD}"/>
              </a:ext>
            </a:extLst>
          </p:cNvPr>
          <p:cNvCxnSpPr/>
          <p:nvPr/>
        </p:nvCxnSpPr>
        <p:spPr>
          <a:xfrm>
            <a:off x="0" y="1616539"/>
            <a:ext cx="12192000" cy="0"/>
          </a:xfrm>
          <a:prstGeom prst="line">
            <a:avLst/>
          </a:prstGeom>
          <a:ln w="38100">
            <a:solidFill>
              <a:srgbClr val="0066CB"/>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1E4E1257-AE2B-9729-5A81-66ADC6C94620}"/>
              </a:ext>
            </a:extLst>
          </p:cNvPr>
          <p:cNvCxnSpPr/>
          <p:nvPr/>
        </p:nvCxnSpPr>
        <p:spPr>
          <a:xfrm>
            <a:off x="0" y="1654639"/>
            <a:ext cx="121920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EF9BEFC7-29C9-E373-CC6C-876F4D849EA1}"/>
              </a:ext>
            </a:extLst>
          </p:cNvPr>
          <p:cNvSpPr txBox="1"/>
          <p:nvPr/>
        </p:nvSpPr>
        <p:spPr>
          <a:xfrm>
            <a:off x="1619377" y="6173143"/>
            <a:ext cx="5444350" cy="384721"/>
          </a:xfrm>
          <a:prstGeom prst="rect">
            <a:avLst/>
          </a:prstGeom>
          <a:noFill/>
        </p:spPr>
        <p:txBody>
          <a:bodyPr wrap="square" lIns="0" tIns="0" rIns="0" bIns="0" rtlCol="0">
            <a:spAutoFit/>
          </a:bodyPr>
          <a:lstStyle/>
          <a:p>
            <a:pPr lvl="0"/>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ザ・ビジネスモールユーザ間を結ぶ商取引支援サービス。提案から成約にいたるまで、全て無料！</a:t>
            </a:r>
            <a:endParaRPr lang="en-US" altLang="ja-JP"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a:p>
            <a:pPr lvl="0"/>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インターネット上の取引先探しで新規開拓</a:t>
            </a:r>
            <a:endParaRPr lang="ja-JP" altLang="ja-JP" sz="12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ザ・ビジネスモールのユーザー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があれば提案可能。ユーザー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をお持ちでない方はザ・ビジネスモールサイトからご登録下さい</a:t>
            </a:r>
            <a:endPar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a:extLst>
              <a:ext uri="{FF2B5EF4-FFF2-40B4-BE49-F238E27FC236}">
                <a16:creationId xmlns:a16="http://schemas.microsoft.com/office/drawing/2014/main" id="{3B6041F3-5304-15B4-69FB-B27D28550114}"/>
              </a:ext>
            </a:extLst>
          </p:cNvPr>
          <p:cNvSpPr txBox="1"/>
          <p:nvPr/>
        </p:nvSpPr>
        <p:spPr>
          <a:xfrm>
            <a:off x="6925172" y="6130782"/>
            <a:ext cx="3911589" cy="461665"/>
          </a:xfrm>
          <a:prstGeom prst="rect">
            <a:avLst/>
          </a:prstGeom>
          <a:noFill/>
        </p:spPr>
        <p:txBody>
          <a:bodyPr wrap="square" tIns="0" bIns="0" rtlCol="0">
            <a:spAutoFit/>
          </a:bodyPr>
          <a:lstStyle/>
          <a:p>
            <a:r>
              <a:rPr lang="ja-JP" altLang="ja-JP" sz="600" b="1" dirty="0">
                <a:latin typeface="BIZ UDゴシック" panose="020B0400000000000000" pitchFamily="49" charset="-128"/>
                <a:ea typeface="BIZ UDゴシック" panose="020B0400000000000000" pitchFamily="49" charset="-128"/>
                <a:cs typeface="メイリオ" panose="020B0604030504040204" pitchFamily="50" charset="-128"/>
              </a:rPr>
              <a:t>［商談モールの買いたい案件情報について］</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・案件は、ザ・商談モールをご利用中のお客様からの情報です。</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・ザ・ビジネスモールの</a:t>
            </a:r>
            <a:r>
              <a:rPr lang="en-US" altLang="ja-JP" sz="600" dirty="0">
                <a:latin typeface="BIZ UDゴシック" panose="020B0400000000000000" pitchFamily="49" charset="-128"/>
                <a:ea typeface="BIZ UDゴシック" panose="020B0400000000000000" pitchFamily="49" charset="-128"/>
                <a:cs typeface="メイリオ" panose="020B0604030504040204" pitchFamily="50" charset="-128"/>
              </a:rPr>
              <a:t>ID</a:t>
            </a:r>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・パスワードを取得すれば、案件に提案応募頂けます。（無料</a:t>
            </a:r>
            <a:r>
              <a:rPr lang="en-US" altLang="ja-JP" sz="600" dirty="0">
                <a:latin typeface="BIZ UDゴシック" panose="020B0400000000000000" pitchFamily="49" charset="-128"/>
                <a:ea typeface="BIZ UDゴシック" panose="020B0400000000000000" pitchFamily="49" charset="-128"/>
                <a:cs typeface="メイリオ" panose="020B0604030504040204" pitchFamily="50" charset="-128"/>
              </a:rPr>
              <a:t>)</a:t>
            </a:r>
            <a:endPar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endParaRP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・案件主は、ザ・ビジネスモールに参画している商工会議所・商工会の会員企業です。</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・当所ではこのサイトに掲載している企業との取引を保証しているものではありません。</a:t>
            </a:r>
          </a:p>
        </p:txBody>
      </p:sp>
      <p:cxnSp>
        <p:nvCxnSpPr>
          <p:cNvPr id="16" name="直線コネクタ 15">
            <a:extLst>
              <a:ext uri="{FF2B5EF4-FFF2-40B4-BE49-F238E27FC236}">
                <a16:creationId xmlns:a16="http://schemas.microsoft.com/office/drawing/2014/main" id="{63BA7C63-68B8-9AC4-3A22-F1FB5A60291D}"/>
              </a:ext>
            </a:extLst>
          </p:cNvPr>
          <p:cNvCxnSpPr/>
          <p:nvPr/>
        </p:nvCxnSpPr>
        <p:spPr>
          <a:xfrm>
            <a:off x="0" y="6092682"/>
            <a:ext cx="122682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2C090904-53B8-0A14-1597-3570517541ED}"/>
              </a:ext>
            </a:extLst>
          </p:cNvPr>
          <p:cNvSpPr txBox="1"/>
          <p:nvPr/>
        </p:nvSpPr>
        <p:spPr>
          <a:xfrm>
            <a:off x="7063727" y="1267904"/>
            <a:ext cx="3900439" cy="261610"/>
          </a:xfrm>
          <a:prstGeom prst="rect">
            <a:avLst/>
          </a:prstGeom>
          <a:solidFill>
            <a:srgbClr val="0070C0"/>
          </a:solidFill>
        </p:spPr>
        <p:txBody>
          <a:bodyPr wrap="square" rtlCol="0">
            <a:spAutoFit/>
          </a:bodyPr>
          <a:lstStyle/>
          <a:p>
            <a:r>
              <a:rPr lang="ja-JP" altLang="en-US" sz="1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ザ・商談モール［募集中］案件一覧　</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2025</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15</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日版</a:t>
            </a:r>
          </a:p>
        </p:txBody>
      </p:sp>
      <p:graphicFrame>
        <p:nvGraphicFramePr>
          <p:cNvPr id="15" name="表 14">
            <a:extLst>
              <a:ext uri="{FF2B5EF4-FFF2-40B4-BE49-F238E27FC236}">
                <a16:creationId xmlns:a16="http://schemas.microsoft.com/office/drawing/2014/main" id="{33264E25-4D42-82D3-494D-1FEF9B42AE5C}"/>
              </a:ext>
            </a:extLst>
          </p:cNvPr>
          <p:cNvGraphicFramePr>
            <a:graphicFrameLocks noGrp="1"/>
          </p:cNvGraphicFramePr>
          <p:nvPr>
            <p:extLst>
              <p:ext uri="{D42A27DB-BD31-4B8C-83A1-F6EECF244321}">
                <p14:modId xmlns:p14="http://schemas.microsoft.com/office/powerpoint/2010/main" val="1835717854"/>
              </p:ext>
            </p:extLst>
          </p:nvPr>
        </p:nvGraphicFramePr>
        <p:xfrm>
          <a:off x="1071152" y="1704791"/>
          <a:ext cx="9893013" cy="4295425"/>
        </p:xfrm>
        <a:graphic>
          <a:graphicData uri="http://schemas.openxmlformats.org/drawingml/2006/table">
            <a:tbl>
              <a:tblPr>
                <a:tableStyleId>{5C22544A-7EE6-4342-B048-85BDC9FD1C3A}</a:tableStyleId>
              </a:tblPr>
              <a:tblGrid>
                <a:gridCol w="6956901">
                  <a:extLst>
                    <a:ext uri="{9D8B030D-6E8A-4147-A177-3AD203B41FA5}">
                      <a16:colId xmlns:a16="http://schemas.microsoft.com/office/drawing/2014/main" val="20000"/>
                    </a:ext>
                  </a:extLst>
                </a:gridCol>
                <a:gridCol w="978704">
                  <a:extLst>
                    <a:ext uri="{9D8B030D-6E8A-4147-A177-3AD203B41FA5}">
                      <a16:colId xmlns:a16="http://schemas.microsoft.com/office/drawing/2014/main" val="20001"/>
                    </a:ext>
                  </a:extLst>
                </a:gridCol>
                <a:gridCol w="978704">
                  <a:extLst>
                    <a:ext uri="{9D8B030D-6E8A-4147-A177-3AD203B41FA5}">
                      <a16:colId xmlns:a16="http://schemas.microsoft.com/office/drawing/2014/main" val="20002"/>
                    </a:ext>
                  </a:extLst>
                </a:gridCol>
                <a:gridCol w="978704">
                  <a:extLst>
                    <a:ext uri="{9D8B030D-6E8A-4147-A177-3AD203B41FA5}">
                      <a16:colId xmlns:a16="http://schemas.microsoft.com/office/drawing/2014/main" val="20003"/>
                    </a:ext>
                  </a:extLst>
                </a:gridCol>
              </a:tblGrid>
              <a:tr h="188394">
                <a:tc>
                  <a:txBody>
                    <a:bodyPr/>
                    <a:lstStyle/>
                    <a:p>
                      <a:pPr algn="ctr" fontAlgn="b"/>
                      <a:r>
                        <a:rPr lang="ja-JP" altLang="en-US" sz="1050" b="0" i="0" u="none" strike="noStrike" dirty="0">
                          <a:solidFill>
                            <a:srgbClr val="000000"/>
                          </a:solidFill>
                          <a:effectLst/>
                          <a:latin typeface="メイリオ" panose="020B0604030504040204" pitchFamily="50" charset="-128"/>
                          <a:ea typeface="メイリオ" panose="020B0604030504040204" pitchFamily="50" charset="-128"/>
                        </a:rPr>
                        <a:t>案件名</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dirty="0">
                          <a:solidFill>
                            <a:srgbClr val="000000"/>
                          </a:solidFill>
                          <a:effectLst/>
                          <a:latin typeface="メイリオ" panose="020B0604030504040204" pitchFamily="50" charset="-128"/>
                          <a:ea typeface="メイリオ" panose="020B0604030504040204" pitchFamily="50" charset="-128"/>
                        </a:rPr>
                        <a:t>募集期限</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a:solidFill>
                            <a:srgbClr val="000000"/>
                          </a:solidFill>
                          <a:effectLst/>
                          <a:latin typeface="メイリオ" panose="020B0604030504040204" pitchFamily="50" charset="-128"/>
                          <a:ea typeface="メイリオ" panose="020B0604030504040204" pitchFamily="50" charset="-128"/>
                        </a:rPr>
                        <a:t>買い手</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a:solidFill>
                            <a:srgbClr val="000000"/>
                          </a:solidFill>
                          <a:effectLst/>
                          <a:latin typeface="メイリオ" panose="020B0604030504040204" pitchFamily="50" charset="-128"/>
                          <a:ea typeface="メイリオ" panose="020B0604030504040204" pitchFamily="50" charset="-128"/>
                        </a:rPr>
                        <a:t>提案数</a:t>
                      </a:r>
                    </a:p>
                  </a:txBody>
                  <a:tcPr marL="9525" marR="9525" marT="9525" marB="0" anchor="ctr">
                    <a:solidFill>
                      <a:schemeClr val="accent1">
                        <a:lumMod val="60000"/>
                        <a:lumOff val="40000"/>
                      </a:schemeClr>
                    </a:solidFill>
                  </a:tcPr>
                </a:tc>
                <a:extLst>
                  <a:ext uri="{0D108BD9-81ED-4DB2-BD59-A6C34878D82A}">
                    <a16:rowId xmlns:a16="http://schemas.microsoft.com/office/drawing/2014/main" val="10000"/>
                  </a:ext>
                </a:extLst>
              </a:tr>
              <a:tr h="188394">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エアマットレス等購入（未確定案件見積依頼）</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15</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千葉県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02"/>
                  </a:ext>
                </a:extLst>
              </a:tr>
              <a:tr h="188394">
                <a:tc>
                  <a:txBody>
                    <a:bodyPr/>
                    <a:lstStyle/>
                    <a:p>
                      <a:pPr algn="l"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LED</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ライト付防犯ブザー反射ネックストラップ付（未確定案件見積依頼）</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15</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千葉県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3522436497"/>
                  </a:ext>
                </a:extLst>
              </a:tr>
              <a:tr h="339151">
                <a:tc>
                  <a:txBody>
                    <a:bodyPr/>
                    <a:lstStyle/>
                    <a:p>
                      <a:pPr algn="l"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東京・神奈川</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おにぎり</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炊き込みご飯</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を製造していただける業者さまを探しております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沖縄県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3253976630"/>
                  </a:ext>
                </a:extLst>
              </a:tr>
              <a:tr h="188394">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冬向き商材を探しています。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tc>
                <a:extLst>
                  <a:ext uri="{0D108BD9-81ED-4DB2-BD59-A6C34878D82A}">
                    <a16:rowId xmlns:a16="http://schemas.microsoft.com/office/drawing/2014/main" val="107827956"/>
                  </a:ext>
                </a:extLst>
              </a:tr>
              <a:tr h="188394">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感震ブレーカーの購入（未確定案件見積依頼）</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千葉県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03"/>
                  </a:ext>
                </a:extLst>
              </a:tr>
              <a:tr h="188394">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ビニール手提げ袋の購入（未確定案件見積依頼）</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千葉県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a:t>
                      </a:r>
                    </a:p>
                  </a:txBody>
                  <a:tcPr marL="9525" marR="9525" marT="9525" marB="0" anchor="ctr"/>
                </a:tc>
                <a:extLst>
                  <a:ext uri="{0D108BD9-81ED-4DB2-BD59-A6C34878D82A}">
                    <a16:rowId xmlns:a16="http://schemas.microsoft.com/office/drawing/2014/main" val="10004"/>
                  </a:ext>
                </a:extLst>
              </a:tr>
              <a:tr h="188394">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啓発用カイロの購入（未確定案件見積依頼）</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千葉県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05"/>
                  </a:ext>
                </a:extLst>
              </a:tr>
              <a:tr h="188394">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災害用トイレ処理セットの購入（未確定案件見積依頼）</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千葉県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3362005215"/>
                  </a:ext>
                </a:extLst>
              </a:tr>
              <a:tr h="188394">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ホームセンターでの販売商品提案募集</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17</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39</a:t>
                      </a:r>
                    </a:p>
                  </a:txBody>
                  <a:tcPr marL="9525" marR="9525" marT="9525" marB="0" anchor="ctr"/>
                </a:tc>
                <a:extLst>
                  <a:ext uri="{0D108BD9-81ED-4DB2-BD59-A6C34878D82A}">
                    <a16:rowId xmlns:a16="http://schemas.microsoft.com/office/drawing/2014/main" val="2379326156"/>
                  </a:ext>
                </a:extLst>
              </a:tr>
              <a:tr h="188394">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プラスチック製品用のシルク印刷機（中古品）を買いたい</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17</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神奈川県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06"/>
                  </a:ext>
                </a:extLst>
              </a:tr>
              <a:tr h="188394">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ユーグレナと配合が合う</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OEM</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製造の原料募集してます。</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17</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群馬県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07"/>
                  </a:ext>
                </a:extLst>
              </a:tr>
              <a:tr h="188394">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身体障害者手帳・療育手帳関連物品の購入（未確定案件見積依頼）</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17</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千葉県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08"/>
                  </a:ext>
                </a:extLst>
              </a:tr>
              <a:tr h="188394">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選挙啓発用クリアファイルの購入（未確定案件見積依頼）</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17</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千葉県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09"/>
                  </a:ext>
                </a:extLst>
              </a:tr>
              <a:tr h="188394">
                <a:tc>
                  <a:txBody>
                    <a:bodyPr/>
                    <a:lstStyle/>
                    <a:p>
                      <a:pPr algn="l"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電気工事</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弊社得意先の工場での電気工事を請け負っていただける近隣業者様を探しています。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18</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tc>
                <a:extLst>
                  <a:ext uri="{0D108BD9-81ED-4DB2-BD59-A6C34878D82A}">
                    <a16:rowId xmlns:a16="http://schemas.microsoft.com/office/drawing/2014/main" val="10010"/>
                  </a:ext>
                </a:extLst>
              </a:tr>
              <a:tr h="188394">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果汁の瓶詰め</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OEM</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をお願いしたい</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19</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11"/>
                  </a:ext>
                </a:extLst>
              </a:tr>
              <a:tr h="188394">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輸出用に釣り具メーカーのルアーを探しています。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19</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愛知県</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tc>
                <a:extLst>
                  <a:ext uri="{0D108BD9-81ED-4DB2-BD59-A6C34878D82A}">
                    <a16:rowId xmlns:a16="http://schemas.microsoft.com/office/drawing/2014/main" val="10012"/>
                  </a:ext>
                </a:extLst>
              </a:tr>
              <a:tr h="188394">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グルメ・季節・ギフト商品のドロップシッピング（掛け取引およびメーカー直送）可能な商材を探しています。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19</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岩手県</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13"/>
                  </a:ext>
                </a:extLst>
              </a:tr>
              <a:tr h="188394">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在庫処分品、特価品などの商品のご提案を募集</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19</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5</a:t>
                      </a:r>
                    </a:p>
                  </a:txBody>
                  <a:tcPr marL="9525" marR="9525" marT="9525" marB="0" anchor="ctr"/>
                </a:tc>
                <a:extLst>
                  <a:ext uri="{0D108BD9-81ED-4DB2-BD59-A6C34878D82A}">
                    <a16:rowId xmlns:a16="http://schemas.microsoft.com/office/drawing/2014/main" val="10014"/>
                  </a:ext>
                </a:extLst>
              </a:tr>
              <a:tr h="188394">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海外向けノベルティを探しています。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19</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tc>
                <a:extLst>
                  <a:ext uri="{0D108BD9-81ED-4DB2-BD59-A6C34878D82A}">
                    <a16:rowId xmlns:a16="http://schemas.microsoft.com/office/drawing/2014/main" val="425783478"/>
                  </a:ext>
                </a:extLst>
              </a:tr>
              <a:tr h="188394">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日本産　桧のボール　</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35mm  44mm</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を探しています。年間</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50,000</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個～の仕入希望です。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20</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埼玉県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tc>
                <a:extLst>
                  <a:ext uri="{0D108BD9-81ED-4DB2-BD59-A6C34878D82A}">
                    <a16:rowId xmlns:a16="http://schemas.microsoft.com/office/drawing/2014/main" val="2095567846"/>
                  </a:ext>
                </a:extLst>
              </a:tr>
              <a:tr h="188394">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キーエンス</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PLC</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、タッチパネルのソフト作成依頼</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20</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兵庫県</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tc>
                <a:extLst>
                  <a:ext uri="{0D108BD9-81ED-4DB2-BD59-A6C34878D82A}">
                    <a16:rowId xmlns:a16="http://schemas.microsoft.com/office/drawing/2014/main" val="2492119229"/>
                  </a:ext>
                </a:extLst>
              </a:tr>
            </a:tbl>
          </a:graphicData>
        </a:graphic>
      </p:graphicFrame>
    </p:spTree>
    <p:extLst>
      <p:ext uri="{BB962C8B-B14F-4D97-AF65-F5344CB8AC3E}">
        <p14:creationId xmlns:p14="http://schemas.microsoft.com/office/powerpoint/2010/main" val="3975499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B3084-25BB-9E84-631F-80C7A2A7BC58}"/>
            </a:ext>
          </a:extLst>
        </p:cNvPr>
        <p:cNvGrpSpPr/>
        <p:nvPr/>
      </p:nvGrpSpPr>
      <p:grpSpPr>
        <a:xfrm>
          <a:off x="0" y="0"/>
          <a:ext cx="0" cy="0"/>
          <a:chOff x="0" y="0"/>
          <a:chExt cx="0" cy="0"/>
        </a:xfrm>
      </p:grpSpPr>
      <p:pic>
        <p:nvPicPr>
          <p:cNvPr id="5" name="図 4">
            <a:extLst>
              <a:ext uri="{FF2B5EF4-FFF2-40B4-BE49-F238E27FC236}">
                <a16:creationId xmlns:a16="http://schemas.microsoft.com/office/drawing/2014/main" id="{B823A4C8-5900-EE75-E65E-E1E9B7A2CB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08" y="188493"/>
            <a:ext cx="5044048" cy="1442368"/>
          </a:xfrm>
          <a:prstGeom prst="rect">
            <a:avLst/>
          </a:prstGeom>
        </p:spPr>
      </p:pic>
      <p:pic>
        <p:nvPicPr>
          <p:cNvPr id="6" name="図 5">
            <a:extLst>
              <a:ext uri="{FF2B5EF4-FFF2-40B4-BE49-F238E27FC236}">
                <a16:creationId xmlns:a16="http://schemas.microsoft.com/office/drawing/2014/main" id="{1A7D0568-2D9C-768B-3FB4-F26090CBC8A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93744" y="432311"/>
            <a:ext cx="1071424" cy="1071424"/>
          </a:xfrm>
          <a:prstGeom prst="rect">
            <a:avLst/>
          </a:prstGeom>
        </p:spPr>
      </p:pic>
      <p:sp>
        <p:nvSpPr>
          <p:cNvPr id="7" name="テキスト ボックス 6">
            <a:extLst>
              <a:ext uri="{FF2B5EF4-FFF2-40B4-BE49-F238E27FC236}">
                <a16:creationId xmlns:a16="http://schemas.microsoft.com/office/drawing/2014/main" id="{C153CBED-26D7-49CF-EF3F-26703F35C8CB}"/>
              </a:ext>
            </a:extLst>
          </p:cNvPr>
          <p:cNvSpPr txBox="1"/>
          <p:nvPr/>
        </p:nvSpPr>
        <p:spPr>
          <a:xfrm>
            <a:off x="7137354" y="598017"/>
            <a:ext cx="3866605" cy="615553"/>
          </a:xfrm>
          <a:prstGeom prst="rect">
            <a:avLst/>
          </a:prstGeom>
          <a:noFill/>
        </p:spPr>
        <p:txBody>
          <a:bodyPr wrap="square" lIns="0" tIns="0" rIns="0" bIns="0" rtlCol="0">
            <a:spAutoFit/>
          </a:bodyPr>
          <a:lstStyle/>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商談の相手先は全国いずれかの商工会議所等会員企業</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日本全国で地域を超えてマッチング事例多数</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オールジャンル対応</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募集・提案・成約にいたるまですべて</a:t>
            </a:r>
            <a:r>
              <a:rPr lang="en-US" altLang="ja-JP" sz="800" dirty="0">
                <a:latin typeface="メイリオ" panose="020B0604030504040204" pitchFamily="50" charset="-128"/>
                <a:ea typeface="メイリオ" panose="020B0604030504040204" pitchFamily="50" charset="-128"/>
              </a:rPr>
              <a:t>0</a:t>
            </a:r>
            <a:r>
              <a:rPr lang="ja-JP" altLang="en-US" sz="800" dirty="0">
                <a:latin typeface="メイリオ" panose="020B0604030504040204" pitchFamily="50" charset="-128"/>
                <a:ea typeface="メイリオ" panose="020B0604030504040204" pitchFamily="50" charset="-128"/>
              </a:rPr>
              <a:t>円</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１つのユーザー登録（無料）で売り手側にも買い手側にも</a:t>
            </a:r>
            <a:endParaRPr kumimoji="1" lang="ja-JP" altLang="en-US" sz="800"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24EC91F4-E412-690F-6273-538AB8791E0A}"/>
              </a:ext>
            </a:extLst>
          </p:cNvPr>
          <p:cNvSpPr txBox="1"/>
          <p:nvPr/>
        </p:nvSpPr>
        <p:spPr>
          <a:xfrm>
            <a:off x="7137354" y="316234"/>
            <a:ext cx="4048125" cy="276999"/>
          </a:xfrm>
          <a:prstGeom prst="rect">
            <a:avLst/>
          </a:prstGeom>
          <a:noFill/>
        </p:spPr>
        <p:txBody>
          <a:bodyPr wrap="square" rtlCol="0">
            <a:spAutoFit/>
          </a:bodyPr>
          <a:lstStyle/>
          <a:p>
            <a:r>
              <a:rPr lang="en-US" altLang="ja-JP" sz="1200" b="1" dirty="0">
                <a:latin typeface="メイリオ" panose="020B0604030504040204" pitchFamily="50" charset="-128"/>
                <a:ea typeface="メイリオ" panose="020B0604030504040204" pitchFamily="50" charset="-128"/>
              </a:rPr>
              <a:t>https://www.b-mall.ne.jp/syodan/</a:t>
            </a:r>
            <a:endParaRPr kumimoji="1" lang="ja-JP" altLang="en-US" sz="1200" b="1" dirty="0">
              <a:latin typeface="メイリオ" panose="020B0604030504040204" pitchFamily="50" charset="-128"/>
              <a:ea typeface="メイリオ" panose="020B0604030504040204" pitchFamily="50" charset="-128"/>
            </a:endParaRPr>
          </a:p>
        </p:txBody>
      </p:sp>
      <p:cxnSp>
        <p:nvCxnSpPr>
          <p:cNvPr id="11" name="直線コネクタ 10">
            <a:extLst>
              <a:ext uri="{FF2B5EF4-FFF2-40B4-BE49-F238E27FC236}">
                <a16:creationId xmlns:a16="http://schemas.microsoft.com/office/drawing/2014/main" id="{434BF33D-DE31-FBE0-7EC8-9B8F65E96B77}"/>
              </a:ext>
            </a:extLst>
          </p:cNvPr>
          <p:cNvCxnSpPr/>
          <p:nvPr/>
        </p:nvCxnSpPr>
        <p:spPr>
          <a:xfrm>
            <a:off x="0" y="1616539"/>
            <a:ext cx="12192000" cy="0"/>
          </a:xfrm>
          <a:prstGeom prst="line">
            <a:avLst/>
          </a:prstGeom>
          <a:ln w="38100">
            <a:solidFill>
              <a:srgbClr val="0066CB"/>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67A68129-35EA-3537-E4B3-7FD82F6122EB}"/>
              </a:ext>
            </a:extLst>
          </p:cNvPr>
          <p:cNvCxnSpPr/>
          <p:nvPr/>
        </p:nvCxnSpPr>
        <p:spPr>
          <a:xfrm>
            <a:off x="0" y="1654639"/>
            <a:ext cx="121920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08ED8FA8-BF04-33CF-DAB9-73B9BD7D6993}"/>
              </a:ext>
            </a:extLst>
          </p:cNvPr>
          <p:cNvSpPr txBox="1"/>
          <p:nvPr/>
        </p:nvSpPr>
        <p:spPr>
          <a:xfrm>
            <a:off x="1619377" y="6173143"/>
            <a:ext cx="5444350" cy="384721"/>
          </a:xfrm>
          <a:prstGeom prst="rect">
            <a:avLst/>
          </a:prstGeom>
          <a:noFill/>
        </p:spPr>
        <p:txBody>
          <a:bodyPr wrap="square" lIns="0" tIns="0" rIns="0" bIns="0" rtlCol="0">
            <a:spAutoFit/>
          </a:bodyPr>
          <a:lstStyle/>
          <a:p>
            <a:pPr lvl="0"/>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ザ・ビジネスモールユーザ間を結ぶ商取引支援サービス。提案から成約にいたるまで、全て無料！</a:t>
            </a:r>
            <a:endParaRPr lang="en-US" altLang="ja-JP"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a:p>
            <a:pPr lvl="0"/>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インターネット上の取引先探しで新規開拓</a:t>
            </a:r>
            <a:endParaRPr lang="ja-JP" altLang="ja-JP" sz="12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ザ・ビジネスモールのユーザー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があれば提案可能。ユーザー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をお持ちでない方はザ・ビジネスモールサイトからご登録下さい</a:t>
            </a:r>
            <a:endPar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a:extLst>
              <a:ext uri="{FF2B5EF4-FFF2-40B4-BE49-F238E27FC236}">
                <a16:creationId xmlns:a16="http://schemas.microsoft.com/office/drawing/2014/main" id="{2FE19EB8-972C-95B9-BF99-FC07B17C8416}"/>
              </a:ext>
            </a:extLst>
          </p:cNvPr>
          <p:cNvSpPr txBox="1"/>
          <p:nvPr/>
        </p:nvSpPr>
        <p:spPr>
          <a:xfrm>
            <a:off x="6925172" y="6130782"/>
            <a:ext cx="3911589" cy="461665"/>
          </a:xfrm>
          <a:prstGeom prst="rect">
            <a:avLst/>
          </a:prstGeom>
          <a:noFill/>
        </p:spPr>
        <p:txBody>
          <a:bodyPr wrap="square" tIns="0" bIns="0" rtlCol="0">
            <a:spAutoFit/>
          </a:bodyPr>
          <a:lstStyle/>
          <a:p>
            <a:r>
              <a:rPr lang="ja-JP" altLang="ja-JP" sz="600" b="1" dirty="0">
                <a:latin typeface="BIZ UDゴシック" panose="020B0400000000000000" pitchFamily="49" charset="-128"/>
                <a:ea typeface="BIZ UDゴシック" panose="020B0400000000000000" pitchFamily="49" charset="-128"/>
                <a:cs typeface="メイリオ" panose="020B0604030504040204" pitchFamily="50" charset="-128"/>
              </a:rPr>
              <a:t>［商談モールの買いたい案件情報について］</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・案件は、ザ・商談モールをご利用中のお客様からの情報です。</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・ザ・ビジネスモールの</a:t>
            </a:r>
            <a:r>
              <a:rPr lang="en-US" altLang="ja-JP" sz="600" dirty="0">
                <a:latin typeface="BIZ UDゴシック" panose="020B0400000000000000" pitchFamily="49" charset="-128"/>
                <a:ea typeface="BIZ UDゴシック" panose="020B0400000000000000" pitchFamily="49" charset="-128"/>
                <a:cs typeface="メイリオ" panose="020B0604030504040204" pitchFamily="50" charset="-128"/>
              </a:rPr>
              <a:t>ID</a:t>
            </a:r>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・パスワードを取得すれば、案件に提案応募頂けます。（無料</a:t>
            </a:r>
            <a:r>
              <a:rPr lang="en-US" altLang="ja-JP" sz="600" dirty="0">
                <a:latin typeface="BIZ UDゴシック" panose="020B0400000000000000" pitchFamily="49" charset="-128"/>
                <a:ea typeface="BIZ UDゴシック" panose="020B0400000000000000" pitchFamily="49" charset="-128"/>
                <a:cs typeface="メイリオ" panose="020B0604030504040204" pitchFamily="50" charset="-128"/>
              </a:rPr>
              <a:t>)</a:t>
            </a:r>
            <a:endPar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endParaRP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・案件主は、ザ・ビジネスモールに参画している商工会議所・商工会の会員企業です。</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・当所ではこのサイトに掲載している企業との取引を保証しているものではありません。</a:t>
            </a:r>
          </a:p>
        </p:txBody>
      </p:sp>
      <p:cxnSp>
        <p:nvCxnSpPr>
          <p:cNvPr id="16" name="直線コネクタ 15">
            <a:extLst>
              <a:ext uri="{FF2B5EF4-FFF2-40B4-BE49-F238E27FC236}">
                <a16:creationId xmlns:a16="http://schemas.microsoft.com/office/drawing/2014/main" id="{FC6C2748-DB7B-E629-11C0-36648D899472}"/>
              </a:ext>
            </a:extLst>
          </p:cNvPr>
          <p:cNvCxnSpPr/>
          <p:nvPr/>
        </p:nvCxnSpPr>
        <p:spPr>
          <a:xfrm>
            <a:off x="0" y="6092682"/>
            <a:ext cx="122682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882EFBCA-47C9-49C4-D40B-158CC50D548E}"/>
              </a:ext>
            </a:extLst>
          </p:cNvPr>
          <p:cNvSpPr txBox="1"/>
          <p:nvPr/>
        </p:nvSpPr>
        <p:spPr>
          <a:xfrm>
            <a:off x="7063727" y="1267904"/>
            <a:ext cx="3900439" cy="261610"/>
          </a:xfrm>
          <a:prstGeom prst="rect">
            <a:avLst/>
          </a:prstGeom>
          <a:solidFill>
            <a:srgbClr val="0070C0"/>
          </a:solidFill>
        </p:spPr>
        <p:txBody>
          <a:bodyPr wrap="square" rtlCol="0">
            <a:spAutoFit/>
          </a:bodyPr>
          <a:lstStyle/>
          <a:p>
            <a:r>
              <a:rPr lang="ja-JP" altLang="en-US" sz="1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ザ・商談モール［募集中］案件一覧　</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2025</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15</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日版</a:t>
            </a:r>
          </a:p>
        </p:txBody>
      </p:sp>
      <p:graphicFrame>
        <p:nvGraphicFramePr>
          <p:cNvPr id="15" name="表 14">
            <a:extLst>
              <a:ext uri="{FF2B5EF4-FFF2-40B4-BE49-F238E27FC236}">
                <a16:creationId xmlns:a16="http://schemas.microsoft.com/office/drawing/2014/main" id="{BF8F7020-5D99-CC0C-D87B-9E10213EC119}"/>
              </a:ext>
            </a:extLst>
          </p:cNvPr>
          <p:cNvGraphicFramePr>
            <a:graphicFrameLocks noGrp="1"/>
          </p:cNvGraphicFramePr>
          <p:nvPr>
            <p:extLst>
              <p:ext uri="{D42A27DB-BD31-4B8C-83A1-F6EECF244321}">
                <p14:modId xmlns:p14="http://schemas.microsoft.com/office/powerpoint/2010/main" val="3819277733"/>
              </p:ext>
            </p:extLst>
          </p:nvPr>
        </p:nvGraphicFramePr>
        <p:xfrm>
          <a:off x="1071152" y="1704791"/>
          <a:ext cx="9893013" cy="4243167"/>
        </p:xfrm>
        <a:graphic>
          <a:graphicData uri="http://schemas.openxmlformats.org/drawingml/2006/table">
            <a:tbl>
              <a:tblPr>
                <a:tableStyleId>{5C22544A-7EE6-4342-B048-85BDC9FD1C3A}</a:tableStyleId>
              </a:tblPr>
              <a:tblGrid>
                <a:gridCol w="6956901">
                  <a:extLst>
                    <a:ext uri="{9D8B030D-6E8A-4147-A177-3AD203B41FA5}">
                      <a16:colId xmlns:a16="http://schemas.microsoft.com/office/drawing/2014/main" val="20000"/>
                    </a:ext>
                  </a:extLst>
                </a:gridCol>
                <a:gridCol w="978704">
                  <a:extLst>
                    <a:ext uri="{9D8B030D-6E8A-4147-A177-3AD203B41FA5}">
                      <a16:colId xmlns:a16="http://schemas.microsoft.com/office/drawing/2014/main" val="20001"/>
                    </a:ext>
                  </a:extLst>
                </a:gridCol>
                <a:gridCol w="978704">
                  <a:extLst>
                    <a:ext uri="{9D8B030D-6E8A-4147-A177-3AD203B41FA5}">
                      <a16:colId xmlns:a16="http://schemas.microsoft.com/office/drawing/2014/main" val="20002"/>
                    </a:ext>
                  </a:extLst>
                </a:gridCol>
                <a:gridCol w="978704">
                  <a:extLst>
                    <a:ext uri="{9D8B030D-6E8A-4147-A177-3AD203B41FA5}">
                      <a16:colId xmlns:a16="http://schemas.microsoft.com/office/drawing/2014/main" val="20003"/>
                    </a:ext>
                  </a:extLst>
                </a:gridCol>
              </a:tblGrid>
              <a:tr h="186102">
                <a:tc>
                  <a:txBody>
                    <a:bodyPr/>
                    <a:lstStyle/>
                    <a:p>
                      <a:pPr algn="ctr" fontAlgn="b"/>
                      <a:r>
                        <a:rPr lang="ja-JP" altLang="en-US" sz="1050" b="0" i="0" u="none" strike="noStrike" dirty="0">
                          <a:solidFill>
                            <a:srgbClr val="000000"/>
                          </a:solidFill>
                          <a:effectLst/>
                          <a:latin typeface="メイリオ" panose="020B0604030504040204" pitchFamily="50" charset="-128"/>
                          <a:ea typeface="メイリオ" panose="020B0604030504040204" pitchFamily="50" charset="-128"/>
                        </a:rPr>
                        <a:t>案件名</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dirty="0">
                          <a:solidFill>
                            <a:srgbClr val="000000"/>
                          </a:solidFill>
                          <a:effectLst/>
                          <a:latin typeface="メイリオ" panose="020B0604030504040204" pitchFamily="50" charset="-128"/>
                          <a:ea typeface="メイリオ" panose="020B0604030504040204" pitchFamily="50" charset="-128"/>
                        </a:rPr>
                        <a:t>募集期限</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a:solidFill>
                            <a:srgbClr val="000000"/>
                          </a:solidFill>
                          <a:effectLst/>
                          <a:latin typeface="メイリオ" panose="020B0604030504040204" pitchFamily="50" charset="-128"/>
                          <a:ea typeface="メイリオ" panose="020B0604030504040204" pitchFamily="50" charset="-128"/>
                        </a:rPr>
                        <a:t>買い手</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a:solidFill>
                            <a:srgbClr val="000000"/>
                          </a:solidFill>
                          <a:effectLst/>
                          <a:latin typeface="メイリオ" panose="020B0604030504040204" pitchFamily="50" charset="-128"/>
                          <a:ea typeface="メイリオ" panose="020B0604030504040204" pitchFamily="50" charset="-128"/>
                        </a:rPr>
                        <a:t>提案数</a:t>
                      </a:r>
                    </a:p>
                  </a:txBody>
                  <a:tcPr marL="9525" marR="9525" marT="9525" marB="0" anchor="ctr">
                    <a:solidFill>
                      <a:schemeClr val="accent1">
                        <a:lumMod val="60000"/>
                        <a:lumOff val="40000"/>
                      </a:schemeClr>
                    </a:solidFill>
                  </a:tcPr>
                </a:tc>
                <a:extLst>
                  <a:ext uri="{0D108BD9-81ED-4DB2-BD59-A6C34878D82A}">
                    <a16:rowId xmlns:a16="http://schemas.microsoft.com/office/drawing/2014/main" val="10000"/>
                  </a:ext>
                </a:extLst>
              </a:tr>
              <a:tr h="186102">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インポートマフラーを探しています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佐賀県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02"/>
                  </a:ext>
                </a:extLst>
              </a:tr>
              <a:tr h="186102">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圧縮タオルの購入（未確定案件見積依頼）</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千葉県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8</a:t>
                      </a:r>
                    </a:p>
                  </a:txBody>
                  <a:tcPr marL="9525" marR="9525" marT="9525" marB="0" anchor="ctr"/>
                </a:tc>
                <a:extLst>
                  <a:ext uri="{0D108BD9-81ED-4DB2-BD59-A6C34878D82A}">
                    <a16:rowId xmlns:a16="http://schemas.microsoft.com/office/drawing/2014/main" val="3522436497"/>
                  </a:ext>
                </a:extLst>
              </a:tr>
              <a:tr h="335025">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≪仕入先募集≫大手ＥＣサイトで販売できる商品を探してます！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兵庫県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3253976630"/>
                  </a:ext>
                </a:extLst>
              </a:tr>
              <a:tr h="186102">
                <a:tc>
                  <a:txBody>
                    <a:bodyPr/>
                    <a:lstStyle/>
                    <a:p>
                      <a:pPr algn="l"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JR</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など駅構内で販売できるアパレル・服飾雑貨・生活雑貨のご提案をお待ちしています。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25</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佐賀県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11</a:t>
                      </a:r>
                    </a:p>
                  </a:txBody>
                  <a:tcPr marL="9525" marR="9525" marT="9525" marB="0" anchor="ctr"/>
                </a:tc>
                <a:extLst>
                  <a:ext uri="{0D108BD9-81ED-4DB2-BD59-A6C34878D82A}">
                    <a16:rowId xmlns:a16="http://schemas.microsoft.com/office/drawing/2014/main" val="107827956"/>
                  </a:ext>
                </a:extLst>
              </a:tr>
              <a:tr h="186102">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輸出販売用にハラール商品原材料を探しております。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25</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tc>
                <a:extLst>
                  <a:ext uri="{0D108BD9-81ED-4DB2-BD59-A6C34878D82A}">
                    <a16:rowId xmlns:a16="http://schemas.microsoft.com/office/drawing/2014/main" val="10003"/>
                  </a:ext>
                </a:extLst>
              </a:tr>
              <a:tr h="186102">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タルク入り再生ＰＰ材</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25</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04"/>
                  </a:ext>
                </a:extLst>
              </a:tr>
              <a:tr h="186102">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アパレル商品、雑貨品、特価品、在庫処分品を探しております。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長野県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6</a:t>
                      </a:r>
                    </a:p>
                  </a:txBody>
                  <a:tcPr marL="9525" marR="9525" marT="9525" marB="0" anchor="ctr"/>
                </a:tc>
                <a:extLst>
                  <a:ext uri="{0D108BD9-81ED-4DB2-BD59-A6C34878D82A}">
                    <a16:rowId xmlns:a16="http://schemas.microsoft.com/office/drawing/2014/main" val="10005"/>
                  </a:ext>
                </a:extLst>
              </a:tr>
              <a:tr h="186102">
                <a:tc>
                  <a:txBody>
                    <a:bodyPr/>
                    <a:lstStyle/>
                    <a:p>
                      <a:pPr algn="l" fontAlgn="ctr">
                        <a:buNone/>
                      </a:pPr>
                      <a:r>
                        <a:rPr lang="en-US" sz="1100" b="0" i="0" u="none" strike="noStrike" dirty="0">
                          <a:solidFill>
                            <a:srgbClr val="000000"/>
                          </a:solidFill>
                          <a:effectLst/>
                          <a:latin typeface="メイリオ" panose="020B0604030504040204" pitchFamily="50" charset="-128"/>
                          <a:ea typeface="メイリオ" panose="020B0604030504040204" pitchFamily="50" charset="-128"/>
                        </a:rPr>
                        <a:t>Nihon </a:t>
                      </a:r>
                      <a:r>
                        <a:rPr lang="en-US" sz="1100" b="0" i="0" u="none" strike="noStrike" dirty="0" err="1">
                          <a:solidFill>
                            <a:srgbClr val="000000"/>
                          </a:solidFill>
                          <a:effectLst/>
                          <a:latin typeface="メイリオ" panose="020B0604030504040204" pitchFamily="50" charset="-128"/>
                          <a:ea typeface="メイリオ" panose="020B0604030504040204" pitchFamily="50" charset="-128"/>
                        </a:rPr>
                        <a:t>Dempa</a:t>
                      </a:r>
                      <a:r>
                        <a:rPr lang="en-US" sz="1100" b="0" i="0" u="none" strike="noStrike" dirty="0">
                          <a:solidFill>
                            <a:srgbClr val="000000"/>
                          </a:solidFill>
                          <a:effectLst/>
                          <a:latin typeface="メイリオ" panose="020B0604030504040204" pitchFamily="50" charset="-128"/>
                          <a:ea typeface="メイリオ" panose="020B0604030504040204" pitchFamily="50" charset="-128"/>
                        </a:rPr>
                        <a:t> Kogyo (NDK)MHz</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帯水晶振動子「</a:t>
                      </a:r>
                      <a:r>
                        <a:rPr lang="en-US" sz="1100" b="0" i="0" u="none" strike="noStrike" dirty="0">
                          <a:solidFill>
                            <a:srgbClr val="000000"/>
                          </a:solidFill>
                          <a:effectLst/>
                          <a:latin typeface="メイリオ" panose="020B0604030504040204" pitchFamily="50" charset="-128"/>
                          <a:ea typeface="メイリオ" panose="020B0604030504040204" pitchFamily="50" charset="-128"/>
                        </a:rPr>
                        <a:t>NX3225SA-13.56MHZ-STD-CSR-3」</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新潟県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3362005215"/>
                  </a:ext>
                </a:extLst>
              </a:tr>
              <a:tr h="186102">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自社店舗・卸先向けに提案可能な商品のご提案を希望します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埼玉県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20</a:t>
                      </a:r>
                    </a:p>
                  </a:txBody>
                  <a:tcPr marL="9525" marR="9525" marT="9525" marB="0" anchor="ctr"/>
                </a:tc>
                <a:extLst>
                  <a:ext uri="{0D108BD9-81ED-4DB2-BD59-A6C34878D82A}">
                    <a16:rowId xmlns:a16="http://schemas.microsoft.com/office/drawing/2014/main" val="2379326156"/>
                  </a:ext>
                </a:extLst>
              </a:tr>
              <a:tr h="186102">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中国に輸出可能なサプリメント原料を探しております。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06"/>
                  </a:ext>
                </a:extLst>
              </a:tr>
              <a:tr h="186102">
                <a:tc>
                  <a:txBody>
                    <a:bodyPr/>
                    <a:lstStyle/>
                    <a:p>
                      <a:pPr algn="l"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10MW</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以上データセンターを探しています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07"/>
                  </a:ext>
                </a:extLst>
              </a:tr>
              <a:tr h="186102">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当社製品に貼付するポッティングシールの製作依頼です。</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27</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愛知県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tc>
                <a:extLst>
                  <a:ext uri="{0D108BD9-81ED-4DB2-BD59-A6C34878D82A}">
                    <a16:rowId xmlns:a16="http://schemas.microsoft.com/office/drawing/2014/main" val="10008"/>
                  </a:ext>
                </a:extLst>
              </a:tr>
              <a:tr h="186102">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食品ロス削減の為に、賞味切迫品・在庫過剰品等を探しています。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28</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青森県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7</a:t>
                      </a:r>
                    </a:p>
                  </a:txBody>
                  <a:tcPr marL="9525" marR="9525" marT="9525" marB="0" anchor="ctr"/>
                </a:tc>
                <a:extLst>
                  <a:ext uri="{0D108BD9-81ED-4DB2-BD59-A6C34878D82A}">
                    <a16:rowId xmlns:a16="http://schemas.microsoft.com/office/drawing/2014/main" val="10009"/>
                  </a:ext>
                </a:extLst>
              </a:tr>
              <a:tr h="186102">
                <a:tc>
                  <a:txBody>
                    <a:bodyPr/>
                    <a:lstStyle/>
                    <a:p>
                      <a:pPr algn="l" fontAlgn="ctr">
                        <a:buNone/>
                      </a:pPr>
                      <a:r>
                        <a:rPr lang="en-US" sz="1100" b="0" i="0" u="none" strike="noStrike">
                          <a:solidFill>
                            <a:srgbClr val="000000"/>
                          </a:solidFill>
                          <a:effectLst/>
                          <a:latin typeface="メイリオ" panose="020B0604030504040204" pitchFamily="50" charset="-128"/>
                          <a:ea typeface="メイリオ" panose="020B0604030504040204" pitchFamily="50" charset="-128"/>
                        </a:rPr>
                        <a:t>Panasonic Toughbook CF-53 </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を探しております。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28</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埼玉県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10"/>
                  </a:ext>
                </a:extLst>
              </a:tr>
              <a:tr h="186102">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粉末抹茶の缶への充填作業および缶の蓋のシーリング作業</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28</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11"/>
                  </a:ext>
                </a:extLst>
              </a:tr>
              <a:tr h="186102">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容器を探しております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28</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tc>
                <a:extLst>
                  <a:ext uri="{0D108BD9-81ED-4DB2-BD59-A6C34878D82A}">
                    <a16:rowId xmlns:a16="http://schemas.microsoft.com/office/drawing/2014/main" val="10012"/>
                  </a:ext>
                </a:extLst>
              </a:tr>
              <a:tr h="186102">
                <a:tc>
                  <a:txBody>
                    <a:bodyPr/>
                    <a:lstStyle/>
                    <a:p>
                      <a:pPr algn="l"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募集</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アルミ線材のスウェージング加工会社を探しています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30</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tc>
                <a:extLst>
                  <a:ext uri="{0D108BD9-81ED-4DB2-BD59-A6C34878D82A}">
                    <a16:rowId xmlns:a16="http://schemas.microsoft.com/office/drawing/2014/main" val="10013"/>
                  </a:ext>
                </a:extLst>
              </a:tr>
              <a:tr h="186102">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ファイントゥディさんの卸に強い会社さんを探しています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30</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愛知県</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14"/>
                  </a:ext>
                </a:extLst>
              </a:tr>
              <a:tr h="186102">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フリルやリボンたっぷりの服を探しています。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425783478"/>
                  </a:ext>
                </a:extLst>
              </a:tr>
              <a:tr h="186102">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展示会で小間内電気工事を請負っていただきたい</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tc>
                <a:extLst>
                  <a:ext uri="{0D108BD9-81ED-4DB2-BD59-A6C34878D82A}">
                    <a16:rowId xmlns:a16="http://schemas.microsoft.com/office/drawing/2014/main" val="2095567846"/>
                  </a:ext>
                </a:extLst>
              </a:tr>
              <a:tr h="186102">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真鍮帯板、洋白帯板の相談先を探しています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3194735872"/>
                  </a:ext>
                </a:extLst>
              </a:tr>
            </a:tbl>
          </a:graphicData>
        </a:graphic>
      </p:graphicFrame>
    </p:spTree>
    <p:extLst>
      <p:ext uri="{BB962C8B-B14F-4D97-AF65-F5344CB8AC3E}">
        <p14:creationId xmlns:p14="http://schemas.microsoft.com/office/powerpoint/2010/main" val="2566876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FA54F0-64E0-DA49-A7A8-C4EBFFC59D2E}"/>
            </a:ext>
          </a:extLst>
        </p:cNvPr>
        <p:cNvGrpSpPr/>
        <p:nvPr/>
      </p:nvGrpSpPr>
      <p:grpSpPr>
        <a:xfrm>
          <a:off x="0" y="0"/>
          <a:ext cx="0" cy="0"/>
          <a:chOff x="0" y="0"/>
          <a:chExt cx="0" cy="0"/>
        </a:xfrm>
      </p:grpSpPr>
      <p:pic>
        <p:nvPicPr>
          <p:cNvPr id="5" name="図 4">
            <a:extLst>
              <a:ext uri="{FF2B5EF4-FFF2-40B4-BE49-F238E27FC236}">
                <a16:creationId xmlns:a16="http://schemas.microsoft.com/office/drawing/2014/main" id="{C1B29B97-DBBA-43AD-9320-8B532A1574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08" y="188493"/>
            <a:ext cx="5044048" cy="1442368"/>
          </a:xfrm>
          <a:prstGeom prst="rect">
            <a:avLst/>
          </a:prstGeom>
        </p:spPr>
      </p:pic>
      <p:pic>
        <p:nvPicPr>
          <p:cNvPr id="6" name="図 5">
            <a:extLst>
              <a:ext uri="{FF2B5EF4-FFF2-40B4-BE49-F238E27FC236}">
                <a16:creationId xmlns:a16="http://schemas.microsoft.com/office/drawing/2014/main" id="{B122154D-94D0-0FC3-2630-05CA97BCD85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93744" y="432311"/>
            <a:ext cx="1071424" cy="1071424"/>
          </a:xfrm>
          <a:prstGeom prst="rect">
            <a:avLst/>
          </a:prstGeom>
        </p:spPr>
      </p:pic>
      <p:sp>
        <p:nvSpPr>
          <p:cNvPr id="7" name="テキスト ボックス 6">
            <a:extLst>
              <a:ext uri="{FF2B5EF4-FFF2-40B4-BE49-F238E27FC236}">
                <a16:creationId xmlns:a16="http://schemas.microsoft.com/office/drawing/2014/main" id="{498A605B-A495-3081-C85A-4D007683E291}"/>
              </a:ext>
            </a:extLst>
          </p:cNvPr>
          <p:cNvSpPr txBox="1"/>
          <p:nvPr/>
        </p:nvSpPr>
        <p:spPr>
          <a:xfrm>
            <a:off x="7137354" y="598017"/>
            <a:ext cx="3866605" cy="615553"/>
          </a:xfrm>
          <a:prstGeom prst="rect">
            <a:avLst/>
          </a:prstGeom>
          <a:noFill/>
        </p:spPr>
        <p:txBody>
          <a:bodyPr wrap="square" lIns="0" tIns="0" rIns="0" bIns="0" rtlCol="0">
            <a:spAutoFit/>
          </a:bodyPr>
          <a:lstStyle/>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商談の相手先は全国いずれかの商工会議所等会員企業</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日本全国で地域を超えてマッチング事例多数</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オールジャンル対応</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募集・提案・成約にいたるまですべて</a:t>
            </a:r>
            <a:r>
              <a:rPr lang="en-US" altLang="ja-JP" sz="800" dirty="0">
                <a:latin typeface="メイリオ" panose="020B0604030504040204" pitchFamily="50" charset="-128"/>
                <a:ea typeface="メイリオ" panose="020B0604030504040204" pitchFamily="50" charset="-128"/>
              </a:rPr>
              <a:t>0</a:t>
            </a:r>
            <a:r>
              <a:rPr lang="ja-JP" altLang="en-US" sz="800" dirty="0">
                <a:latin typeface="メイリオ" panose="020B0604030504040204" pitchFamily="50" charset="-128"/>
                <a:ea typeface="メイリオ" panose="020B0604030504040204" pitchFamily="50" charset="-128"/>
              </a:rPr>
              <a:t>円</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１つのユーザー登録（無料）で売り手側にも買い手側にも</a:t>
            </a:r>
            <a:endParaRPr kumimoji="1" lang="ja-JP" altLang="en-US" sz="800"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5E081A71-B921-E671-FEB0-BD9FD087B795}"/>
              </a:ext>
            </a:extLst>
          </p:cNvPr>
          <p:cNvSpPr txBox="1"/>
          <p:nvPr/>
        </p:nvSpPr>
        <p:spPr>
          <a:xfrm>
            <a:off x="7137354" y="316234"/>
            <a:ext cx="4048125" cy="276999"/>
          </a:xfrm>
          <a:prstGeom prst="rect">
            <a:avLst/>
          </a:prstGeom>
          <a:noFill/>
        </p:spPr>
        <p:txBody>
          <a:bodyPr wrap="square" rtlCol="0">
            <a:spAutoFit/>
          </a:bodyPr>
          <a:lstStyle/>
          <a:p>
            <a:r>
              <a:rPr lang="en-US" altLang="ja-JP" sz="1200" b="1" dirty="0">
                <a:latin typeface="メイリオ" panose="020B0604030504040204" pitchFamily="50" charset="-128"/>
                <a:ea typeface="メイリオ" panose="020B0604030504040204" pitchFamily="50" charset="-128"/>
              </a:rPr>
              <a:t>https://www.b-mall.ne.jp/syodan/</a:t>
            </a:r>
            <a:endParaRPr kumimoji="1" lang="ja-JP" altLang="en-US" sz="1200" b="1" dirty="0">
              <a:latin typeface="メイリオ" panose="020B0604030504040204" pitchFamily="50" charset="-128"/>
              <a:ea typeface="メイリオ" panose="020B0604030504040204" pitchFamily="50" charset="-128"/>
            </a:endParaRPr>
          </a:p>
        </p:txBody>
      </p:sp>
      <p:cxnSp>
        <p:nvCxnSpPr>
          <p:cNvPr id="11" name="直線コネクタ 10">
            <a:extLst>
              <a:ext uri="{FF2B5EF4-FFF2-40B4-BE49-F238E27FC236}">
                <a16:creationId xmlns:a16="http://schemas.microsoft.com/office/drawing/2014/main" id="{D9046D4C-3D5C-16AC-5360-D7A885DBC50B}"/>
              </a:ext>
            </a:extLst>
          </p:cNvPr>
          <p:cNvCxnSpPr/>
          <p:nvPr/>
        </p:nvCxnSpPr>
        <p:spPr>
          <a:xfrm>
            <a:off x="0" y="1616539"/>
            <a:ext cx="12192000" cy="0"/>
          </a:xfrm>
          <a:prstGeom prst="line">
            <a:avLst/>
          </a:prstGeom>
          <a:ln w="38100">
            <a:solidFill>
              <a:srgbClr val="0066CB"/>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103025FC-9EB3-29B1-0C39-D8E6EF24AB30}"/>
              </a:ext>
            </a:extLst>
          </p:cNvPr>
          <p:cNvCxnSpPr/>
          <p:nvPr/>
        </p:nvCxnSpPr>
        <p:spPr>
          <a:xfrm>
            <a:off x="0" y="1654639"/>
            <a:ext cx="121920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439C3244-0E65-0D41-06E6-3AF12F12D6D1}"/>
              </a:ext>
            </a:extLst>
          </p:cNvPr>
          <p:cNvSpPr txBox="1"/>
          <p:nvPr/>
        </p:nvSpPr>
        <p:spPr>
          <a:xfrm>
            <a:off x="1619377" y="6173143"/>
            <a:ext cx="5444350" cy="384721"/>
          </a:xfrm>
          <a:prstGeom prst="rect">
            <a:avLst/>
          </a:prstGeom>
          <a:noFill/>
        </p:spPr>
        <p:txBody>
          <a:bodyPr wrap="square" lIns="0" tIns="0" rIns="0" bIns="0" rtlCol="0">
            <a:spAutoFit/>
          </a:bodyPr>
          <a:lstStyle/>
          <a:p>
            <a:pPr lvl="0"/>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ザ・ビジネスモールユーザ間を結ぶ商取引支援サービス。提案から成約にいたるまで、全て無料！</a:t>
            </a:r>
            <a:endParaRPr lang="en-US" altLang="ja-JP"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a:p>
            <a:pPr lvl="0"/>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インターネット上の取引先探しで新規開拓</a:t>
            </a:r>
            <a:endParaRPr lang="ja-JP" altLang="ja-JP" sz="12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ザ・ビジネスモールのユーザー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があれば提案可能。ユーザー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をお持ちでない方はザ・ビジネスモールサイトからご登録下さい</a:t>
            </a:r>
            <a:endPar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a:extLst>
              <a:ext uri="{FF2B5EF4-FFF2-40B4-BE49-F238E27FC236}">
                <a16:creationId xmlns:a16="http://schemas.microsoft.com/office/drawing/2014/main" id="{BFE18095-1C27-DADC-95CD-BEB11ACE7404}"/>
              </a:ext>
            </a:extLst>
          </p:cNvPr>
          <p:cNvSpPr txBox="1"/>
          <p:nvPr/>
        </p:nvSpPr>
        <p:spPr>
          <a:xfrm>
            <a:off x="6925172" y="6130782"/>
            <a:ext cx="3911589" cy="461665"/>
          </a:xfrm>
          <a:prstGeom prst="rect">
            <a:avLst/>
          </a:prstGeom>
          <a:noFill/>
        </p:spPr>
        <p:txBody>
          <a:bodyPr wrap="square" tIns="0" bIns="0" rtlCol="0">
            <a:spAutoFit/>
          </a:bodyPr>
          <a:lstStyle/>
          <a:p>
            <a:r>
              <a:rPr lang="ja-JP" altLang="ja-JP" sz="600" b="1" dirty="0">
                <a:latin typeface="BIZ UDゴシック" panose="020B0400000000000000" pitchFamily="49" charset="-128"/>
                <a:ea typeface="BIZ UDゴシック" panose="020B0400000000000000" pitchFamily="49" charset="-128"/>
                <a:cs typeface="メイリオ" panose="020B0604030504040204" pitchFamily="50" charset="-128"/>
              </a:rPr>
              <a:t>［商談モールの買いたい案件情報について］</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・案件は、ザ・商談モールをご利用中のお客様からの情報です。</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・ザ・ビジネスモールの</a:t>
            </a:r>
            <a:r>
              <a:rPr lang="en-US" altLang="ja-JP" sz="600" dirty="0">
                <a:latin typeface="BIZ UDゴシック" panose="020B0400000000000000" pitchFamily="49" charset="-128"/>
                <a:ea typeface="BIZ UDゴシック" panose="020B0400000000000000" pitchFamily="49" charset="-128"/>
                <a:cs typeface="メイリオ" panose="020B0604030504040204" pitchFamily="50" charset="-128"/>
              </a:rPr>
              <a:t>ID</a:t>
            </a:r>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・パスワードを取得すれば、案件に提案応募頂けます。（無料</a:t>
            </a:r>
            <a:r>
              <a:rPr lang="en-US" altLang="ja-JP" sz="600" dirty="0">
                <a:latin typeface="BIZ UDゴシック" panose="020B0400000000000000" pitchFamily="49" charset="-128"/>
                <a:ea typeface="BIZ UDゴシック" panose="020B0400000000000000" pitchFamily="49" charset="-128"/>
                <a:cs typeface="メイリオ" panose="020B0604030504040204" pitchFamily="50" charset="-128"/>
              </a:rPr>
              <a:t>)</a:t>
            </a:r>
            <a:endPar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endParaRP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・案件主は、ザ・ビジネスモールに参画している商工会議所・商工会の会員企業です。</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・当所ではこのサイトに掲載している企業との取引を保証しているものではありません。</a:t>
            </a:r>
          </a:p>
        </p:txBody>
      </p:sp>
      <p:cxnSp>
        <p:nvCxnSpPr>
          <p:cNvPr id="16" name="直線コネクタ 15">
            <a:extLst>
              <a:ext uri="{FF2B5EF4-FFF2-40B4-BE49-F238E27FC236}">
                <a16:creationId xmlns:a16="http://schemas.microsoft.com/office/drawing/2014/main" id="{5EF579E0-1B28-3356-0D5F-F51681549228}"/>
              </a:ext>
            </a:extLst>
          </p:cNvPr>
          <p:cNvCxnSpPr/>
          <p:nvPr/>
        </p:nvCxnSpPr>
        <p:spPr>
          <a:xfrm>
            <a:off x="0" y="6092682"/>
            <a:ext cx="122682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E37110C3-3BFE-BBEC-F3C3-79BCD9DB3BDC}"/>
              </a:ext>
            </a:extLst>
          </p:cNvPr>
          <p:cNvSpPr txBox="1"/>
          <p:nvPr/>
        </p:nvSpPr>
        <p:spPr>
          <a:xfrm>
            <a:off x="7063727" y="1267904"/>
            <a:ext cx="3900439" cy="261610"/>
          </a:xfrm>
          <a:prstGeom prst="rect">
            <a:avLst/>
          </a:prstGeom>
          <a:solidFill>
            <a:srgbClr val="0070C0"/>
          </a:solidFill>
        </p:spPr>
        <p:txBody>
          <a:bodyPr wrap="square" rtlCol="0">
            <a:spAutoFit/>
          </a:bodyPr>
          <a:lstStyle/>
          <a:p>
            <a:r>
              <a:rPr lang="ja-JP" altLang="en-US" sz="1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ザ・商談モール［募集中］案件一覧　</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2025</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15</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日版</a:t>
            </a:r>
          </a:p>
        </p:txBody>
      </p:sp>
      <p:graphicFrame>
        <p:nvGraphicFramePr>
          <p:cNvPr id="15" name="表 14">
            <a:extLst>
              <a:ext uri="{FF2B5EF4-FFF2-40B4-BE49-F238E27FC236}">
                <a16:creationId xmlns:a16="http://schemas.microsoft.com/office/drawing/2014/main" id="{3562FEE4-300F-5042-6F47-1A7842621EB8}"/>
              </a:ext>
            </a:extLst>
          </p:cNvPr>
          <p:cNvGraphicFramePr>
            <a:graphicFrameLocks noGrp="1"/>
          </p:cNvGraphicFramePr>
          <p:nvPr>
            <p:extLst>
              <p:ext uri="{D42A27DB-BD31-4B8C-83A1-F6EECF244321}">
                <p14:modId xmlns:p14="http://schemas.microsoft.com/office/powerpoint/2010/main" val="3999282570"/>
              </p:ext>
            </p:extLst>
          </p:nvPr>
        </p:nvGraphicFramePr>
        <p:xfrm>
          <a:off x="1071152" y="1704791"/>
          <a:ext cx="9893013" cy="4277989"/>
        </p:xfrm>
        <a:graphic>
          <a:graphicData uri="http://schemas.openxmlformats.org/drawingml/2006/table">
            <a:tbl>
              <a:tblPr>
                <a:tableStyleId>{5C22544A-7EE6-4342-B048-85BDC9FD1C3A}</a:tableStyleId>
              </a:tblPr>
              <a:tblGrid>
                <a:gridCol w="6956901">
                  <a:extLst>
                    <a:ext uri="{9D8B030D-6E8A-4147-A177-3AD203B41FA5}">
                      <a16:colId xmlns:a16="http://schemas.microsoft.com/office/drawing/2014/main" val="20000"/>
                    </a:ext>
                  </a:extLst>
                </a:gridCol>
                <a:gridCol w="978704">
                  <a:extLst>
                    <a:ext uri="{9D8B030D-6E8A-4147-A177-3AD203B41FA5}">
                      <a16:colId xmlns:a16="http://schemas.microsoft.com/office/drawing/2014/main" val="20001"/>
                    </a:ext>
                  </a:extLst>
                </a:gridCol>
                <a:gridCol w="978704">
                  <a:extLst>
                    <a:ext uri="{9D8B030D-6E8A-4147-A177-3AD203B41FA5}">
                      <a16:colId xmlns:a16="http://schemas.microsoft.com/office/drawing/2014/main" val="20002"/>
                    </a:ext>
                  </a:extLst>
                </a:gridCol>
                <a:gridCol w="978704">
                  <a:extLst>
                    <a:ext uri="{9D8B030D-6E8A-4147-A177-3AD203B41FA5}">
                      <a16:colId xmlns:a16="http://schemas.microsoft.com/office/drawing/2014/main" val="20003"/>
                    </a:ext>
                  </a:extLst>
                </a:gridCol>
              </a:tblGrid>
              <a:tr h="196236">
                <a:tc>
                  <a:txBody>
                    <a:bodyPr/>
                    <a:lstStyle/>
                    <a:p>
                      <a:pPr algn="ctr" fontAlgn="b"/>
                      <a:r>
                        <a:rPr lang="ja-JP" altLang="en-US" sz="1050" b="0" i="0" u="none" strike="noStrike" dirty="0">
                          <a:solidFill>
                            <a:srgbClr val="000000"/>
                          </a:solidFill>
                          <a:effectLst/>
                          <a:latin typeface="メイリオ" panose="020B0604030504040204" pitchFamily="50" charset="-128"/>
                          <a:ea typeface="メイリオ" panose="020B0604030504040204" pitchFamily="50" charset="-128"/>
                        </a:rPr>
                        <a:t>案件名</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dirty="0">
                          <a:solidFill>
                            <a:srgbClr val="000000"/>
                          </a:solidFill>
                          <a:effectLst/>
                          <a:latin typeface="メイリオ" panose="020B0604030504040204" pitchFamily="50" charset="-128"/>
                          <a:ea typeface="メイリオ" panose="020B0604030504040204" pitchFamily="50" charset="-128"/>
                        </a:rPr>
                        <a:t>募集期限</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a:solidFill>
                            <a:srgbClr val="000000"/>
                          </a:solidFill>
                          <a:effectLst/>
                          <a:latin typeface="メイリオ" panose="020B0604030504040204" pitchFamily="50" charset="-128"/>
                          <a:ea typeface="メイリオ" panose="020B0604030504040204" pitchFamily="50" charset="-128"/>
                        </a:rPr>
                        <a:t>買い手</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a:solidFill>
                            <a:srgbClr val="000000"/>
                          </a:solidFill>
                          <a:effectLst/>
                          <a:latin typeface="メイリオ" panose="020B0604030504040204" pitchFamily="50" charset="-128"/>
                          <a:ea typeface="メイリオ" panose="020B0604030504040204" pitchFamily="50" charset="-128"/>
                        </a:rPr>
                        <a:t>提案数</a:t>
                      </a:r>
                    </a:p>
                  </a:txBody>
                  <a:tcPr marL="9525" marR="9525" marT="9525" marB="0" anchor="ctr">
                    <a:solidFill>
                      <a:schemeClr val="accent1">
                        <a:lumMod val="60000"/>
                        <a:lumOff val="40000"/>
                      </a:schemeClr>
                    </a:solidFill>
                  </a:tcPr>
                </a:tc>
                <a:extLst>
                  <a:ext uri="{0D108BD9-81ED-4DB2-BD59-A6C34878D82A}">
                    <a16:rowId xmlns:a16="http://schemas.microsoft.com/office/drawing/2014/main" val="10000"/>
                  </a:ext>
                </a:extLst>
              </a:tr>
              <a:tr h="196236">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オーガニック</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6</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重ガーゼのベビータオルを</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OEM</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製造いただける企業様探しています。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tc>
                <a:extLst>
                  <a:ext uri="{0D108BD9-81ED-4DB2-BD59-A6C34878D82A}">
                    <a16:rowId xmlns:a16="http://schemas.microsoft.com/office/drawing/2014/main" val="10002"/>
                  </a:ext>
                </a:extLst>
              </a:tr>
              <a:tr h="196236">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冷凍いちごアイスの</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OEM</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生産可能な会社を探しています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栃木県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3522436497"/>
                  </a:ext>
                </a:extLst>
              </a:tr>
              <a:tr h="353269">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飲食向けに</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100</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トン程度の玄米を仕入れたい</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長野県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a:t>
                      </a:r>
                    </a:p>
                  </a:txBody>
                  <a:tcPr marL="9525" marR="9525" marT="9525" marB="0" anchor="ctr"/>
                </a:tc>
                <a:extLst>
                  <a:ext uri="{0D108BD9-81ED-4DB2-BD59-A6C34878D82A}">
                    <a16:rowId xmlns:a16="http://schemas.microsoft.com/office/drawing/2014/main" val="3253976630"/>
                  </a:ext>
                </a:extLst>
              </a:tr>
              <a:tr h="196236">
                <a:tc>
                  <a:txBody>
                    <a:bodyPr/>
                    <a:lstStyle/>
                    <a:p>
                      <a:pPr algn="l"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JR</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構内アパレル向けアクセを探しています。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佐賀県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9</a:t>
                      </a:r>
                    </a:p>
                  </a:txBody>
                  <a:tcPr marL="9525" marR="9525" marT="9525" marB="0" anchor="ctr"/>
                </a:tc>
                <a:extLst>
                  <a:ext uri="{0D108BD9-81ED-4DB2-BD59-A6C34878D82A}">
                    <a16:rowId xmlns:a16="http://schemas.microsoft.com/office/drawing/2014/main" val="107827956"/>
                  </a:ext>
                </a:extLst>
              </a:tr>
              <a:tr h="196236">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新しいアパレルメーカー様を探しています</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2</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佐賀県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a:t>
                      </a:r>
                    </a:p>
                  </a:txBody>
                  <a:tcPr marL="9525" marR="9525" marT="9525" marB="0" anchor="ctr"/>
                </a:tc>
                <a:extLst>
                  <a:ext uri="{0D108BD9-81ED-4DB2-BD59-A6C34878D82A}">
                    <a16:rowId xmlns:a16="http://schemas.microsoft.com/office/drawing/2014/main" val="10003"/>
                  </a:ext>
                </a:extLst>
              </a:tr>
              <a:tr h="196236">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リアル店舗のレジ横商品を探しています。</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a:t>
                      </a:r>
                    </a:p>
                  </a:txBody>
                  <a:tcPr marL="9525" marR="9525" marT="9525" marB="0" anchor="ctr"/>
                </a:tc>
                <a:extLst>
                  <a:ext uri="{0D108BD9-81ED-4DB2-BD59-A6C34878D82A}">
                    <a16:rowId xmlns:a16="http://schemas.microsoft.com/office/drawing/2014/main" val="10004"/>
                  </a:ext>
                </a:extLst>
              </a:tr>
              <a:tr h="196236">
                <a:tc>
                  <a:txBody>
                    <a:bodyPr/>
                    <a:lstStyle/>
                    <a:p>
                      <a:pPr algn="l"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【OEM</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募集</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チャイルドシート用サンシェードの製造依頼</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tc>
                <a:extLst>
                  <a:ext uri="{0D108BD9-81ED-4DB2-BD59-A6C34878D82A}">
                    <a16:rowId xmlns:a16="http://schemas.microsoft.com/office/drawing/2014/main" val="10005"/>
                  </a:ext>
                </a:extLst>
              </a:tr>
              <a:tr h="196236">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機能性表示食品と医薬部外品（日本製限定）を探しています。</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3362005215"/>
                  </a:ext>
                </a:extLst>
              </a:tr>
              <a:tr h="196236">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訳あり商品</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在庫品・廃番商品・賞味期間</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使用期限が短い、迫って物等</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を募集致します。</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tc>
                <a:extLst>
                  <a:ext uri="{0D108BD9-81ED-4DB2-BD59-A6C34878D82A}">
                    <a16:rowId xmlns:a16="http://schemas.microsoft.com/office/drawing/2014/main" val="2379326156"/>
                  </a:ext>
                </a:extLst>
              </a:tr>
              <a:tr h="196236">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中華圏・東南アジア・南米諸国を初め、農産物原料・輸入／国産食材・ 原料等の取扱業者様を募集致します。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tc>
                <a:extLst>
                  <a:ext uri="{0D108BD9-81ED-4DB2-BD59-A6C34878D82A}">
                    <a16:rowId xmlns:a16="http://schemas.microsoft.com/office/drawing/2014/main" val="10006"/>
                  </a:ext>
                </a:extLst>
              </a:tr>
              <a:tr h="196236">
                <a:tc>
                  <a:txBody>
                    <a:bodyPr/>
                    <a:lstStyle/>
                    <a:p>
                      <a:pPr algn="l"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OEM</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と</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PB</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商品製作・原料提供を、仕入れ・加工対応出来る会社・団体・</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NPO</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法人様等を探しています。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07"/>
                  </a:ext>
                </a:extLst>
              </a:tr>
              <a:tr h="196236">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日本製・日本有名メーカーの輸出商品・インバウンド向け商品</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食品</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お菓子、雑貨</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化粧品等</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を募集致します。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08"/>
                  </a:ext>
                </a:extLst>
              </a:tr>
              <a:tr h="196236">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カナダ　フランス向け化粧品及び雑貨及び食品募集</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神奈川県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18</a:t>
                      </a:r>
                    </a:p>
                  </a:txBody>
                  <a:tcPr marL="9525" marR="9525" marT="9525" marB="0" anchor="ctr"/>
                </a:tc>
                <a:extLst>
                  <a:ext uri="{0D108BD9-81ED-4DB2-BD59-A6C34878D82A}">
                    <a16:rowId xmlns:a16="http://schemas.microsoft.com/office/drawing/2014/main" val="10009"/>
                  </a:ext>
                </a:extLst>
              </a:tr>
              <a:tr h="196236">
                <a:tc>
                  <a:txBody>
                    <a:bodyPr/>
                    <a:lstStyle/>
                    <a:p>
                      <a:pPr algn="l"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PET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基材の粘着ロール（原反サイズ</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1200X20M</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）をスリットしていただける業者様を探しています。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5</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tc>
                <a:extLst>
                  <a:ext uri="{0D108BD9-81ED-4DB2-BD59-A6C34878D82A}">
                    <a16:rowId xmlns:a16="http://schemas.microsoft.com/office/drawing/2014/main" val="10010"/>
                  </a:ext>
                </a:extLst>
              </a:tr>
              <a:tr h="196236">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大手</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EC</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モールにて販売可能な様々な商品を募集いたします。（リニューアル前品や在庫処分品も歓迎です）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5</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兵庫県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8</a:t>
                      </a:r>
                    </a:p>
                  </a:txBody>
                  <a:tcPr marL="9525" marR="9525" marT="9525" marB="0" anchor="ctr"/>
                </a:tc>
                <a:extLst>
                  <a:ext uri="{0D108BD9-81ED-4DB2-BD59-A6C34878D82A}">
                    <a16:rowId xmlns:a16="http://schemas.microsoft.com/office/drawing/2014/main" val="10011"/>
                  </a:ext>
                </a:extLst>
              </a:tr>
              <a:tr h="196236">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中山式産業株式会社様の指定商品を探しています。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5</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12"/>
                  </a:ext>
                </a:extLst>
              </a:tr>
              <a:tr h="196236">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地図の印刷の依頼</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6</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4</a:t>
                      </a:r>
                    </a:p>
                  </a:txBody>
                  <a:tcPr marL="9525" marR="9525" marT="9525" marB="0" anchor="ctr"/>
                </a:tc>
                <a:extLst>
                  <a:ext uri="{0D108BD9-81ED-4DB2-BD59-A6C34878D82A}">
                    <a16:rowId xmlns:a16="http://schemas.microsoft.com/office/drawing/2014/main" val="10013"/>
                  </a:ext>
                </a:extLst>
              </a:tr>
              <a:tr h="196236">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牛すじこんにゃく製造に使用する国産冷凍の牛すじ肉</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8</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14"/>
                  </a:ext>
                </a:extLst>
              </a:tr>
              <a:tr h="196236">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クローズドマーケット（会員制アプリ）に卸す商品（定番、スポット問わず）を探しています。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8</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6</a:t>
                      </a:r>
                    </a:p>
                  </a:txBody>
                  <a:tcPr marL="9525" marR="9525" marT="9525" marB="0" anchor="ctr"/>
                </a:tc>
                <a:extLst>
                  <a:ext uri="{0D108BD9-81ED-4DB2-BD59-A6C34878D82A}">
                    <a16:rowId xmlns:a16="http://schemas.microsoft.com/office/drawing/2014/main" val="425783478"/>
                  </a:ext>
                </a:extLst>
              </a:tr>
              <a:tr h="196236">
                <a:tc>
                  <a:txBody>
                    <a:bodyPr/>
                    <a:lstStyle/>
                    <a:p>
                      <a:pPr algn="l"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メーカー様</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大手</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EC</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モールで販売できる商品を探しています。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8</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奈良県</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6</a:t>
                      </a:r>
                    </a:p>
                  </a:txBody>
                  <a:tcPr marL="9525" marR="9525" marT="9525" marB="0" anchor="ctr"/>
                </a:tc>
                <a:extLst>
                  <a:ext uri="{0D108BD9-81ED-4DB2-BD59-A6C34878D82A}">
                    <a16:rowId xmlns:a16="http://schemas.microsoft.com/office/drawing/2014/main" val="2095567846"/>
                  </a:ext>
                </a:extLst>
              </a:tr>
            </a:tbl>
          </a:graphicData>
        </a:graphic>
      </p:graphicFrame>
    </p:spTree>
    <p:extLst>
      <p:ext uri="{BB962C8B-B14F-4D97-AF65-F5344CB8AC3E}">
        <p14:creationId xmlns:p14="http://schemas.microsoft.com/office/powerpoint/2010/main" val="3579126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BB46E-0AEC-7C85-7764-33F5686F7715}"/>
            </a:ext>
          </a:extLst>
        </p:cNvPr>
        <p:cNvGrpSpPr/>
        <p:nvPr/>
      </p:nvGrpSpPr>
      <p:grpSpPr>
        <a:xfrm>
          <a:off x="0" y="0"/>
          <a:ext cx="0" cy="0"/>
          <a:chOff x="0" y="0"/>
          <a:chExt cx="0" cy="0"/>
        </a:xfrm>
      </p:grpSpPr>
      <p:pic>
        <p:nvPicPr>
          <p:cNvPr id="5" name="図 4">
            <a:extLst>
              <a:ext uri="{FF2B5EF4-FFF2-40B4-BE49-F238E27FC236}">
                <a16:creationId xmlns:a16="http://schemas.microsoft.com/office/drawing/2014/main" id="{075CC2B8-7D59-C4D8-BE3D-6AAC9578C9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508" y="188493"/>
            <a:ext cx="5044048" cy="1442368"/>
          </a:xfrm>
          <a:prstGeom prst="rect">
            <a:avLst/>
          </a:prstGeom>
        </p:spPr>
      </p:pic>
      <p:pic>
        <p:nvPicPr>
          <p:cNvPr id="6" name="図 5">
            <a:extLst>
              <a:ext uri="{FF2B5EF4-FFF2-40B4-BE49-F238E27FC236}">
                <a16:creationId xmlns:a16="http://schemas.microsoft.com/office/drawing/2014/main" id="{34CF4CF8-C4C1-DFD7-E36B-1C93E43DC63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93744" y="432311"/>
            <a:ext cx="1071424" cy="1071424"/>
          </a:xfrm>
          <a:prstGeom prst="rect">
            <a:avLst/>
          </a:prstGeom>
        </p:spPr>
      </p:pic>
      <p:sp>
        <p:nvSpPr>
          <p:cNvPr id="7" name="テキスト ボックス 6">
            <a:extLst>
              <a:ext uri="{FF2B5EF4-FFF2-40B4-BE49-F238E27FC236}">
                <a16:creationId xmlns:a16="http://schemas.microsoft.com/office/drawing/2014/main" id="{21F2DB06-4436-5538-F467-AC5CF0A9D940}"/>
              </a:ext>
            </a:extLst>
          </p:cNvPr>
          <p:cNvSpPr txBox="1"/>
          <p:nvPr/>
        </p:nvSpPr>
        <p:spPr>
          <a:xfrm>
            <a:off x="7137354" y="598017"/>
            <a:ext cx="3866605" cy="615553"/>
          </a:xfrm>
          <a:prstGeom prst="rect">
            <a:avLst/>
          </a:prstGeom>
          <a:noFill/>
        </p:spPr>
        <p:txBody>
          <a:bodyPr wrap="square" lIns="0" tIns="0" rIns="0" bIns="0" rtlCol="0">
            <a:spAutoFit/>
          </a:bodyPr>
          <a:lstStyle/>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商談の相手先は全国いずれかの商工会議所等会員企業</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日本全国で地域を超えてマッチング事例多数</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オールジャンル対応</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募集・提案・成約にいたるまですべて</a:t>
            </a:r>
            <a:r>
              <a:rPr lang="en-US" altLang="ja-JP" sz="800" dirty="0">
                <a:latin typeface="メイリオ" panose="020B0604030504040204" pitchFamily="50" charset="-128"/>
                <a:ea typeface="メイリオ" panose="020B0604030504040204" pitchFamily="50" charset="-128"/>
              </a:rPr>
              <a:t>0</a:t>
            </a:r>
            <a:r>
              <a:rPr lang="ja-JP" altLang="en-US" sz="800" dirty="0">
                <a:latin typeface="メイリオ" panose="020B0604030504040204" pitchFamily="50" charset="-128"/>
                <a:ea typeface="メイリオ" panose="020B0604030504040204" pitchFamily="50" charset="-128"/>
              </a:rPr>
              <a:t>円</a:t>
            </a:r>
          </a:p>
          <a:p>
            <a:pPr marL="171450" indent="-171450">
              <a:buFont typeface="Wingdings" panose="05000000000000000000" pitchFamily="2" charset="2"/>
              <a:buChar char="l"/>
            </a:pPr>
            <a:r>
              <a:rPr lang="ja-JP" altLang="en-US" sz="800" dirty="0">
                <a:latin typeface="メイリオ" panose="020B0604030504040204" pitchFamily="50" charset="-128"/>
                <a:ea typeface="メイリオ" panose="020B0604030504040204" pitchFamily="50" charset="-128"/>
              </a:rPr>
              <a:t>１つのユーザー登録（無料）で売り手側にも買い手側にも</a:t>
            </a:r>
            <a:endParaRPr kumimoji="1" lang="ja-JP" altLang="en-US" sz="800"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7FF2F30E-4A58-DCDC-5004-51F1FA9B2DAC}"/>
              </a:ext>
            </a:extLst>
          </p:cNvPr>
          <p:cNvSpPr txBox="1"/>
          <p:nvPr/>
        </p:nvSpPr>
        <p:spPr>
          <a:xfrm>
            <a:off x="7137354" y="316234"/>
            <a:ext cx="4048125" cy="276999"/>
          </a:xfrm>
          <a:prstGeom prst="rect">
            <a:avLst/>
          </a:prstGeom>
          <a:noFill/>
        </p:spPr>
        <p:txBody>
          <a:bodyPr wrap="square" rtlCol="0">
            <a:spAutoFit/>
          </a:bodyPr>
          <a:lstStyle/>
          <a:p>
            <a:r>
              <a:rPr lang="en-US" altLang="ja-JP" sz="1200" b="1" dirty="0">
                <a:latin typeface="メイリオ" panose="020B0604030504040204" pitchFamily="50" charset="-128"/>
                <a:ea typeface="メイリオ" panose="020B0604030504040204" pitchFamily="50" charset="-128"/>
              </a:rPr>
              <a:t>https://www.b-mall.ne.jp/syodan/</a:t>
            </a:r>
            <a:endParaRPr kumimoji="1" lang="ja-JP" altLang="en-US" sz="1200" b="1" dirty="0">
              <a:latin typeface="メイリオ" panose="020B0604030504040204" pitchFamily="50" charset="-128"/>
              <a:ea typeface="メイリオ" panose="020B0604030504040204" pitchFamily="50" charset="-128"/>
            </a:endParaRPr>
          </a:p>
        </p:txBody>
      </p:sp>
      <p:cxnSp>
        <p:nvCxnSpPr>
          <p:cNvPr id="11" name="直線コネクタ 10">
            <a:extLst>
              <a:ext uri="{FF2B5EF4-FFF2-40B4-BE49-F238E27FC236}">
                <a16:creationId xmlns:a16="http://schemas.microsoft.com/office/drawing/2014/main" id="{EA9F43F8-FA87-2D66-5367-DB49F29513DA}"/>
              </a:ext>
            </a:extLst>
          </p:cNvPr>
          <p:cNvCxnSpPr/>
          <p:nvPr/>
        </p:nvCxnSpPr>
        <p:spPr>
          <a:xfrm>
            <a:off x="0" y="1616539"/>
            <a:ext cx="12192000" cy="0"/>
          </a:xfrm>
          <a:prstGeom prst="line">
            <a:avLst/>
          </a:prstGeom>
          <a:ln w="38100">
            <a:solidFill>
              <a:srgbClr val="0066CB"/>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69E08991-0816-5834-90AC-17AABD3C2176}"/>
              </a:ext>
            </a:extLst>
          </p:cNvPr>
          <p:cNvCxnSpPr/>
          <p:nvPr/>
        </p:nvCxnSpPr>
        <p:spPr>
          <a:xfrm>
            <a:off x="0" y="1654639"/>
            <a:ext cx="121920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411F3011-B9D7-B0CE-F012-ED01856B5751}"/>
              </a:ext>
            </a:extLst>
          </p:cNvPr>
          <p:cNvSpPr txBox="1"/>
          <p:nvPr/>
        </p:nvSpPr>
        <p:spPr>
          <a:xfrm>
            <a:off x="1619377" y="6173143"/>
            <a:ext cx="5444350" cy="384721"/>
          </a:xfrm>
          <a:prstGeom prst="rect">
            <a:avLst/>
          </a:prstGeom>
          <a:noFill/>
        </p:spPr>
        <p:txBody>
          <a:bodyPr wrap="square" lIns="0" tIns="0" rIns="0" bIns="0" rtlCol="0">
            <a:spAutoFit/>
          </a:bodyPr>
          <a:lstStyle/>
          <a:p>
            <a:pPr lvl="0"/>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ザ・ビジネスモールユーザ間を結ぶ商取引支援サービス。提案から成約にいたるまで、全て無料！</a:t>
            </a:r>
            <a:endParaRPr lang="en-US" altLang="ja-JP"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a:p>
            <a:pPr lvl="0"/>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インターネット上の取引先探しで新規開拓</a:t>
            </a:r>
            <a:endParaRPr lang="ja-JP" altLang="ja-JP" sz="12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ザ・ビジネスモールのユーザー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があれば提案可能。ユーザー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をお持ちでない方はザ・ビジネスモールサイトからご登録下さい</a:t>
            </a:r>
            <a:endPar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a:extLst>
              <a:ext uri="{FF2B5EF4-FFF2-40B4-BE49-F238E27FC236}">
                <a16:creationId xmlns:a16="http://schemas.microsoft.com/office/drawing/2014/main" id="{5A55C365-7476-17BC-1C7A-7E33E75E14A7}"/>
              </a:ext>
            </a:extLst>
          </p:cNvPr>
          <p:cNvSpPr txBox="1"/>
          <p:nvPr/>
        </p:nvSpPr>
        <p:spPr>
          <a:xfrm>
            <a:off x="6925172" y="6130782"/>
            <a:ext cx="3911589" cy="461665"/>
          </a:xfrm>
          <a:prstGeom prst="rect">
            <a:avLst/>
          </a:prstGeom>
          <a:noFill/>
        </p:spPr>
        <p:txBody>
          <a:bodyPr wrap="square" tIns="0" bIns="0" rtlCol="0">
            <a:spAutoFit/>
          </a:bodyPr>
          <a:lstStyle/>
          <a:p>
            <a:r>
              <a:rPr lang="ja-JP" altLang="ja-JP" sz="600" b="1" dirty="0">
                <a:latin typeface="BIZ UDゴシック" panose="020B0400000000000000" pitchFamily="49" charset="-128"/>
                <a:ea typeface="BIZ UDゴシック" panose="020B0400000000000000" pitchFamily="49" charset="-128"/>
                <a:cs typeface="メイリオ" panose="020B0604030504040204" pitchFamily="50" charset="-128"/>
              </a:rPr>
              <a:t>［商談モールの買いたい案件情報について］</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・案件は、ザ・商談モールをご利用中のお客様からの情報です。</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・ザ・ビジネスモールの</a:t>
            </a:r>
            <a:r>
              <a:rPr lang="en-US" altLang="ja-JP" sz="600" dirty="0">
                <a:latin typeface="BIZ UDゴシック" panose="020B0400000000000000" pitchFamily="49" charset="-128"/>
                <a:ea typeface="BIZ UDゴシック" panose="020B0400000000000000" pitchFamily="49" charset="-128"/>
                <a:cs typeface="メイリオ" panose="020B0604030504040204" pitchFamily="50" charset="-128"/>
              </a:rPr>
              <a:t>ID</a:t>
            </a:r>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・パスワードを取得すれば、案件に提案応募頂けます。（無料</a:t>
            </a:r>
            <a:r>
              <a:rPr lang="en-US" altLang="ja-JP" sz="600" dirty="0">
                <a:latin typeface="BIZ UDゴシック" panose="020B0400000000000000" pitchFamily="49" charset="-128"/>
                <a:ea typeface="BIZ UDゴシック" panose="020B0400000000000000" pitchFamily="49" charset="-128"/>
                <a:cs typeface="メイリオ" panose="020B0604030504040204" pitchFamily="50" charset="-128"/>
              </a:rPr>
              <a:t>)</a:t>
            </a:r>
            <a:endPar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endParaRP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・案件主は、ザ・ビジネスモールに参画している商工会議所・商工会の会員企業です。</a:t>
            </a:r>
          </a:p>
          <a:p>
            <a:r>
              <a:rPr lang="ja-JP" altLang="ja-JP" sz="600" dirty="0">
                <a:latin typeface="BIZ UDゴシック" panose="020B0400000000000000" pitchFamily="49" charset="-128"/>
                <a:ea typeface="BIZ UDゴシック" panose="020B0400000000000000" pitchFamily="49" charset="-128"/>
                <a:cs typeface="メイリオ" panose="020B0604030504040204" pitchFamily="50" charset="-128"/>
              </a:rPr>
              <a:t>・当所ではこのサイトに掲載している企業との取引を保証しているものではありません。</a:t>
            </a:r>
          </a:p>
        </p:txBody>
      </p:sp>
      <p:cxnSp>
        <p:nvCxnSpPr>
          <p:cNvPr id="16" name="直線コネクタ 15">
            <a:extLst>
              <a:ext uri="{FF2B5EF4-FFF2-40B4-BE49-F238E27FC236}">
                <a16:creationId xmlns:a16="http://schemas.microsoft.com/office/drawing/2014/main" id="{3AABB322-7DAC-1E1A-82C3-E6DD157235D8}"/>
              </a:ext>
            </a:extLst>
          </p:cNvPr>
          <p:cNvCxnSpPr/>
          <p:nvPr/>
        </p:nvCxnSpPr>
        <p:spPr>
          <a:xfrm>
            <a:off x="0" y="6092682"/>
            <a:ext cx="122682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2D5413C9-8B9B-ACCF-417A-902964797AB3}"/>
              </a:ext>
            </a:extLst>
          </p:cNvPr>
          <p:cNvSpPr txBox="1"/>
          <p:nvPr/>
        </p:nvSpPr>
        <p:spPr>
          <a:xfrm>
            <a:off x="7063727" y="1267904"/>
            <a:ext cx="3900439" cy="261610"/>
          </a:xfrm>
          <a:prstGeom prst="rect">
            <a:avLst/>
          </a:prstGeom>
          <a:solidFill>
            <a:srgbClr val="0070C0"/>
          </a:solidFill>
        </p:spPr>
        <p:txBody>
          <a:bodyPr wrap="square" rtlCol="0">
            <a:spAutoFit/>
          </a:bodyPr>
          <a:lstStyle/>
          <a:p>
            <a:r>
              <a:rPr lang="ja-JP" altLang="en-US" sz="1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ザ・商談モール［募集中］案件一覧　</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2025</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15</a:t>
            </a:r>
            <a:r>
              <a:rPr lang="ja-JP" altLang="en-US" sz="11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日版</a:t>
            </a:r>
          </a:p>
        </p:txBody>
      </p:sp>
      <p:graphicFrame>
        <p:nvGraphicFramePr>
          <p:cNvPr id="15" name="表 14">
            <a:extLst>
              <a:ext uri="{FF2B5EF4-FFF2-40B4-BE49-F238E27FC236}">
                <a16:creationId xmlns:a16="http://schemas.microsoft.com/office/drawing/2014/main" id="{4AC588F1-1180-2AB1-8C9F-8A0729984BB3}"/>
              </a:ext>
            </a:extLst>
          </p:cNvPr>
          <p:cNvGraphicFramePr>
            <a:graphicFrameLocks noGrp="1"/>
          </p:cNvGraphicFramePr>
          <p:nvPr>
            <p:extLst>
              <p:ext uri="{D42A27DB-BD31-4B8C-83A1-F6EECF244321}">
                <p14:modId xmlns:p14="http://schemas.microsoft.com/office/powerpoint/2010/main" val="2613082462"/>
              </p:ext>
            </p:extLst>
          </p:nvPr>
        </p:nvGraphicFramePr>
        <p:xfrm>
          <a:off x="1071152" y="1704796"/>
          <a:ext cx="9893013" cy="4383405"/>
        </p:xfrm>
        <a:graphic>
          <a:graphicData uri="http://schemas.openxmlformats.org/drawingml/2006/table">
            <a:tbl>
              <a:tblPr>
                <a:tableStyleId>{5C22544A-7EE6-4342-B048-85BDC9FD1C3A}</a:tableStyleId>
              </a:tblPr>
              <a:tblGrid>
                <a:gridCol w="6956901">
                  <a:extLst>
                    <a:ext uri="{9D8B030D-6E8A-4147-A177-3AD203B41FA5}">
                      <a16:colId xmlns:a16="http://schemas.microsoft.com/office/drawing/2014/main" val="20000"/>
                    </a:ext>
                  </a:extLst>
                </a:gridCol>
                <a:gridCol w="978704">
                  <a:extLst>
                    <a:ext uri="{9D8B030D-6E8A-4147-A177-3AD203B41FA5}">
                      <a16:colId xmlns:a16="http://schemas.microsoft.com/office/drawing/2014/main" val="20001"/>
                    </a:ext>
                  </a:extLst>
                </a:gridCol>
                <a:gridCol w="978704">
                  <a:extLst>
                    <a:ext uri="{9D8B030D-6E8A-4147-A177-3AD203B41FA5}">
                      <a16:colId xmlns:a16="http://schemas.microsoft.com/office/drawing/2014/main" val="20002"/>
                    </a:ext>
                  </a:extLst>
                </a:gridCol>
                <a:gridCol w="978704">
                  <a:extLst>
                    <a:ext uri="{9D8B030D-6E8A-4147-A177-3AD203B41FA5}">
                      <a16:colId xmlns:a16="http://schemas.microsoft.com/office/drawing/2014/main" val="20003"/>
                    </a:ext>
                  </a:extLst>
                </a:gridCol>
              </a:tblGrid>
              <a:tr h="153005">
                <a:tc>
                  <a:txBody>
                    <a:bodyPr/>
                    <a:lstStyle/>
                    <a:p>
                      <a:pPr algn="ctr" fontAlgn="b"/>
                      <a:r>
                        <a:rPr lang="ja-JP" altLang="en-US" sz="1050" b="0" i="0" u="none" strike="noStrike" dirty="0">
                          <a:solidFill>
                            <a:srgbClr val="000000"/>
                          </a:solidFill>
                          <a:effectLst/>
                          <a:latin typeface="メイリオ" panose="020B0604030504040204" pitchFamily="50" charset="-128"/>
                          <a:ea typeface="メイリオ" panose="020B0604030504040204" pitchFamily="50" charset="-128"/>
                        </a:rPr>
                        <a:t>案件名</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dirty="0">
                          <a:solidFill>
                            <a:srgbClr val="000000"/>
                          </a:solidFill>
                          <a:effectLst/>
                          <a:latin typeface="メイリオ" panose="020B0604030504040204" pitchFamily="50" charset="-128"/>
                          <a:ea typeface="メイリオ" panose="020B0604030504040204" pitchFamily="50" charset="-128"/>
                        </a:rPr>
                        <a:t>募集期限</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a:solidFill>
                            <a:srgbClr val="000000"/>
                          </a:solidFill>
                          <a:effectLst/>
                          <a:latin typeface="メイリオ" panose="020B0604030504040204" pitchFamily="50" charset="-128"/>
                          <a:ea typeface="メイリオ" panose="020B0604030504040204" pitchFamily="50" charset="-128"/>
                        </a:rPr>
                        <a:t>買い手</a:t>
                      </a:r>
                    </a:p>
                  </a:txBody>
                  <a:tcPr marL="9525" marR="9525" marT="9525" marB="0" anchor="ctr">
                    <a:solidFill>
                      <a:schemeClr val="accent1">
                        <a:lumMod val="60000"/>
                        <a:lumOff val="40000"/>
                      </a:schemeClr>
                    </a:solidFill>
                  </a:tcPr>
                </a:tc>
                <a:tc>
                  <a:txBody>
                    <a:bodyPr/>
                    <a:lstStyle/>
                    <a:p>
                      <a:pPr algn="ctr" fontAlgn="b"/>
                      <a:r>
                        <a:rPr lang="ja-JP" altLang="en-US" sz="1050" b="0" i="0" u="none" strike="noStrike">
                          <a:solidFill>
                            <a:srgbClr val="000000"/>
                          </a:solidFill>
                          <a:effectLst/>
                          <a:latin typeface="メイリオ" panose="020B0604030504040204" pitchFamily="50" charset="-128"/>
                          <a:ea typeface="メイリオ" panose="020B0604030504040204" pitchFamily="50" charset="-128"/>
                        </a:rPr>
                        <a:t>提案数</a:t>
                      </a:r>
                    </a:p>
                  </a:txBody>
                  <a:tcPr marL="9525" marR="9525" marT="9525" marB="0" anchor="ctr">
                    <a:solidFill>
                      <a:schemeClr val="accent1">
                        <a:lumMod val="60000"/>
                        <a:lumOff val="40000"/>
                      </a:schemeClr>
                    </a:solidFill>
                  </a:tcPr>
                </a:tc>
                <a:extLst>
                  <a:ext uri="{0D108BD9-81ED-4DB2-BD59-A6C34878D82A}">
                    <a16:rowId xmlns:a16="http://schemas.microsoft.com/office/drawing/2014/main" val="10000"/>
                  </a:ext>
                </a:extLst>
              </a:tr>
              <a:tr h="159881">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多数の小穴を伴うプラスチック板の製造依頼（ポリエチレン、ナイロンなど１ｍｍ～２ｍｍ厚み）</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8</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02"/>
                  </a:ext>
                </a:extLst>
              </a:tr>
              <a:tr h="159881">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店舗で販売する和菓子、洋菓子を仕入れたいです。仕入先を探しています。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8</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5</a:t>
                      </a:r>
                    </a:p>
                  </a:txBody>
                  <a:tcPr marL="9525" marR="9525" marT="9525" marB="0" anchor="ctr"/>
                </a:tc>
                <a:extLst>
                  <a:ext uri="{0D108BD9-81ED-4DB2-BD59-A6C34878D82A}">
                    <a16:rowId xmlns:a16="http://schemas.microsoft.com/office/drawing/2014/main" val="3522436497"/>
                  </a:ext>
                </a:extLst>
              </a:tr>
              <a:tr h="159881">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型押しの金型製作が出来る業者様を探しております。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9</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3253976630"/>
                  </a:ext>
                </a:extLst>
              </a:tr>
              <a:tr h="159881">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大手企業案件</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ドン・キホーテ</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アパレル・ブランド品　新規取引募集★</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8</a:t>
                      </a:r>
                    </a:p>
                  </a:txBody>
                  <a:tcPr marL="9525" marR="9525" marT="9525" marB="0" anchor="ctr"/>
                </a:tc>
                <a:extLst>
                  <a:ext uri="{0D108BD9-81ED-4DB2-BD59-A6C34878D82A}">
                    <a16:rowId xmlns:a16="http://schemas.microsoft.com/office/drawing/2014/main" val="107827956"/>
                  </a:ext>
                </a:extLst>
              </a:tr>
              <a:tr h="311167">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大手企業案件</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ドン・キホーテ</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日用品（シャンプー＆コンディショナー ヘアケア用品 　洗剤・紙製品等）　新規取引募集★</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5</a:t>
                      </a:r>
                    </a:p>
                  </a:txBody>
                  <a:tcPr marL="9525" marR="9525" marT="9525" marB="0" anchor="ctr"/>
                </a:tc>
                <a:extLst>
                  <a:ext uri="{0D108BD9-81ED-4DB2-BD59-A6C34878D82A}">
                    <a16:rowId xmlns:a16="http://schemas.microsoft.com/office/drawing/2014/main" val="10003"/>
                  </a:ext>
                </a:extLst>
              </a:tr>
              <a:tr h="159881">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大手企業案件</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ドン・キホーテ</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コスメ・美容雑貨　新規取引募集★</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7</a:t>
                      </a:r>
                    </a:p>
                  </a:txBody>
                  <a:tcPr marL="9525" marR="9525" marT="9525" marB="0" anchor="ctr"/>
                </a:tc>
                <a:extLst>
                  <a:ext uri="{0D108BD9-81ED-4DB2-BD59-A6C34878D82A}">
                    <a16:rowId xmlns:a16="http://schemas.microsoft.com/office/drawing/2014/main" val="10004"/>
                  </a:ext>
                </a:extLst>
              </a:tr>
              <a:tr h="159881">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大手企業案件</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ドン・キホーテ</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食品（菓子・加工食品・日配・冷凍・ドリンク・酒）　新規取引募集★</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15</a:t>
                      </a:r>
                    </a:p>
                  </a:txBody>
                  <a:tcPr marL="9525" marR="9525" marT="9525" marB="0" anchor="ctr"/>
                </a:tc>
                <a:extLst>
                  <a:ext uri="{0D108BD9-81ED-4DB2-BD59-A6C34878D82A}">
                    <a16:rowId xmlns:a16="http://schemas.microsoft.com/office/drawing/2014/main" val="10005"/>
                  </a:ext>
                </a:extLst>
              </a:tr>
              <a:tr h="311167">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大手企業案件</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ドン・キホーテ</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日用雑貨・キッチン用品・バス、洗濯用品・寝具・インテリア用品・アウトドア商品・フィットネス用品・自転車　新規取引募集★</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11</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12</a:t>
                      </a:r>
                    </a:p>
                  </a:txBody>
                  <a:tcPr marL="9525" marR="9525" marT="9525" marB="0" anchor="ctr"/>
                </a:tc>
                <a:extLst>
                  <a:ext uri="{0D108BD9-81ED-4DB2-BD59-A6C34878D82A}">
                    <a16:rowId xmlns:a16="http://schemas.microsoft.com/office/drawing/2014/main" val="3362005215"/>
                  </a:ext>
                </a:extLst>
              </a:tr>
              <a:tr h="311167">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自転車パーツを製造している中国の工場とコネクションがある会社様、あるいは仲介できる会社様を探しています。</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tc>
                <a:extLst>
                  <a:ext uri="{0D108BD9-81ED-4DB2-BD59-A6C34878D82A}">
                    <a16:rowId xmlns:a16="http://schemas.microsoft.com/office/drawing/2014/main" val="2379326156"/>
                  </a:ext>
                </a:extLst>
              </a:tr>
              <a:tr h="159881">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輸出用として冷凍生イワシの購入</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12</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栃木県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extLst>
                  <a:ext uri="{0D108BD9-81ED-4DB2-BD59-A6C34878D82A}">
                    <a16:rowId xmlns:a16="http://schemas.microsoft.com/office/drawing/2014/main" val="10006"/>
                  </a:ext>
                </a:extLst>
              </a:tr>
              <a:tr h="159881">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非常用飲料水袋 の購入（未確定案件見積依頼）</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13</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千葉県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07"/>
                  </a:ext>
                </a:extLst>
              </a:tr>
              <a:tr h="159881">
                <a:tc>
                  <a:txBody>
                    <a:bodyPr/>
                    <a:lstStyle/>
                    <a:p>
                      <a:pPr algn="l"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量産</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カッター刃の製作のお願い</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13</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08"/>
                  </a:ext>
                </a:extLst>
              </a:tr>
              <a:tr h="159881">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中古</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iPhone</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の仕入れ先募集</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13</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福井県</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09"/>
                  </a:ext>
                </a:extLst>
              </a:tr>
              <a:tr h="159881">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廃棄される（予定の）お花（観賞用）を仕入れたい</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16</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10"/>
                  </a:ext>
                </a:extLst>
              </a:tr>
              <a:tr h="159881">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保存用ご飯を探しています。</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31</a:t>
                      </a: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11"/>
                  </a:ext>
                </a:extLst>
              </a:tr>
              <a:tr h="159881">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圧延ロール製造対応いただける業者様を探しています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tc>
                <a:extLst>
                  <a:ext uri="{0D108BD9-81ED-4DB2-BD59-A6C34878D82A}">
                    <a16:rowId xmlns:a16="http://schemas.microsoft.com/office/drawing/2014/main" val="10012"/>
                  </a:ext>
                </a:extLst>
              </a:tr>
              <a:tr h="159881">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冷凍プリンを探しています。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大阪府</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tc>
                <a:extLst>
                  <a:ext uri="{0D108BD9-81ED-4DB2-BD59-A6C34878D82A}">
                    <a16:rowId xmlns:a16="http://schemas.microsoft.com/office/drawing/2014/main" val="10013"/>
                  </a:ext>
                </a:extLst>
              </a:tr>
              <a:tr h="311167">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長物、重量物の混載、チャーター便の配送をリーズナブルにご対応可能な運送会社様を探してます！（積み地：千葉県野田市、茨城県つくば市）</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31</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0</a:t>
                      </a:r>
                    </a:p>
                  </a:txBody>
                  <a:tcPr marL="9525" marR="9525" marT="9525" marB="0" anchor="ctr"/>
                </a:tc>
                <a:extLst>
                  <a:ext uri="{0D108BD9-81ED-4DB2-BD59-A6C34878D82A}">
                    <a16:rowId xmlns:a16="http://schemas.microsoft.com/office/drawing/2014/main" val="10014"/>
                  </a:ext>
                </a:extLst>
              </a:tr>
              <a:tr h="159881">
                <a:tc>
                  <a:txBody>
                    <a:bodyPr/>
                    <a:lstStyle/>
                    <a:p>
                      <a:pPr algn="l"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韓国へ販売できる化粧品、食品の供給メーカーを探してます。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19</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16</a:t>
                      </a:r>
                    </a:p>
                  </a:txBody>
                  <a:tcPr marL="9525" marR="9525" marT="9525" marB="0" anchor="ctr"/>
                </a:tc>
                <a:extLst>
                  <a:ext uri="{0D108BD9-81ED-4DB2-BD59-A6C34878D82A}">
                    <a16:rowId xmlns:a16="http://schemas.microsoft.com/office/drawing/2014/main" val="425783478"/>
                  </a:ext>
                </a:extLst>
              </a:tr>
              <a:tr h="159881">
                <a:tc>
                  <a:txBody>
                    <a:bodyPr/>
                    <a:lstStyle/>
                    <a:p>
                      <a:pPr algn="l" fontAlgn="ctr">
                        <a:buNone/>
                      </a:pPr>
                      <a:r>
                        <a:rPr lang="ja-JP" altLang="en-US" sz="1100" b="0" i="0" u="none" strike="noStrike" dirty="0">
                          <a:solidFill>
                            <a:srgbClr val="000000"/>
                          </a:solidFill>
                          <a:effectLst/>
                          <a:latin typeface="メイリオ" panose="020B0604030504040204" pitchFamily="50" charset="-128"/>
                          <a:ea typeface="メイリオ" panose="020B0604030504040204" pitchFamily="50" charset="-128"/>
                        </a:rPr>
                        <a:t>カイロなど冬商品の提案をお願いします。</a:t>
                      </a:r>
                    </a:p>
                  </a:txBody>
                  <a:tcPr marL="9525" marR="9525" marT="9525" marB="0" anchor="ctr"/>
                </a:tc>
                <a:tc>
                  <a:txBody>
                    <a:bodyPr/>
                    <a:lstStyle/>
                    <a:p>
                      <a:pPr algn="ctr" fontAlgn="ctr">
                        <a:buNone/>
                      </a:pP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月</a:t>
                      </a:r>
                      <a:r>
                        <a:rPr lang="en-US" altLang="ja-JP" sz="1100" b="0" i="0" u="none" strike="noStrike">
                          <a:solidFill>
                            <a:srgbClr val="000000"/>
                          </a:solidFill>
                          <a:effectLst/>
                          <a:latin typeface="メイリオ" panose="020B0604030504040204" pitchFamily="50" charset="-128"/>
                          <a:ea typeface="メイリオ" panose="020B0604030504040204" pitchFamily="50" charset="-128"/>
                        </a:rPr>
                        <a:t>27</a:t>
                      </a: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日</a:t>
                      </a:r>
                    </a:p>
                  </a:txBody>
                  <a:tcPr marL="9525" marR="9525" marT="9525" marB="0" anchor="ctr"/>
                </a:tc>
                <a:tc>
                  <a:txBody>
                    <a:bodyPr/>
                    <a:lstStyle/>
                    <a:p>
                      <a:pPr algn="ctr" fontAlgn="ctr">
                        <a:buNone/>
                      </a:pPr>
                      <a:r>
                        <a:rPr lang="ja-JP" altLang="en-US" sz="1100" b="0" i="0" u="none" strike="noStrike">
                          <a:solidFill>
                            <a:srgbClr val="000000"/>
                          </a:solidFill>
                          <a:effectLst/>
                          <a:latin typeface="メイリオ" panose="020B0604030504040204" pitchFamily="50" charset="-128"/>
                          <a:ea typeface="メイリオ" panose="020B0604030504040204" pitchFamily="50" charset="-128"/>
                        </a:rPr>
                        <a:t>東京都</a:t>
                      </a:r>
                    </a:p>
                  </a:txBody>
                  <a:tcPr marL="9525" marR="9525" marT="9525" marB="0" anchor="ctr"/>
                </a:tc>
                <a:tc>
                  <a:txBody>
                    <a:bodyPr/>
                    <a:lstStyle/>
                    <a:p>
                      <a:pPr algn="ctr" fontAlgn="ctr">
                        <a:buNone/>
                      </a:pP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3</a:t>
                      </a:r>
                    </a:p>
                  </a:txBody>
                  <a:tcPr marL="9525" marR="9525" marT="9525" marB="0" anchor="ctr"/>
                </a:tc>
                <a:extLst>
                  <a:ext uri="{0D108BD9-81ED-4DB2-BD59-A6C34878D82A}">
                    <a16:rowId xmlns:a16="http://schemas.microsoft.com/office/drawing/2014/main" val="2095567846"/>
                  </a:ext>
                </a:extLst>
              </a:tr>
            </a:tbl>
          </a:graphicData>
        </a:graphic>
      </p:graphicFrame>
    </p:spTree>
    <p:extLst>
      <p:ext uri="{BB962C8B-B14F-4D97-AF65-F5344CB8AC3E}">
        <p14:creationId xmlns:p14="http://schemas.microsoft.com/office/powerpoint/2010/main" val="243345681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TotalTime>
  <Words>2481</Words>
  <Application>Microsoft Office PowerPoint</Application>
  <PresentationFormat>ワイド画面</PresentationFormat>
  <Paragraphs>404</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BIZ UDゴシック</vt:lpstr>
      <vt:lpstr>メイリオ</vt: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大阪商工会議所</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大阪商工会議所</dc:creator>
  <cp:lastModifiedBy>西村　英幸</cp:lastModifiedBy>
  <cp:revision>24</cp:revision>
  <dcterms:created xsi:type="dcterms:W3CDTF">2025-09-17T06:09:06Z</dcterms:created>
  <dcterms:modified xsi:type="dcterms:W3CDTF">2025-12-15T00:59:41Z</dcterms:modified>
</cp:coreProperties>
</file>