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4" r:id="rId3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99"/>
    <a:srgbClr val="FDF6CD"/>
    <a:srgbClr val="00CC99"/>
    <a:srgbClr val="FF0101"/>
    <a:srgbClr val="009999"/>
    <a:srgbClr val="66FF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5" autoAdjust="0"/>
    <p:restoredTop sz="94660"/>
  </p:normalViewPr>
  <p:slideViewPr>
    <p:cSldViewPr>
      <p:cViewPr>
        <p:scale>
          <a:sx n="75" d="100"/>
          <a:sy n="75" d="100"/>
        </p:scale>
        <p:origin x="2586" y="4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4EA-81DB-4D73-83C7-562F959048E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212C-A193-4121-864F-D85D07139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65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4EA-81DB-4D73-83C7-562F959048E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212C-A193-4121-864F-D85D07139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4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4EA-81DB-4D73-83C7-562F959048E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212C-A193-4121-864F-D85D07139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65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4EA-81DB-4D73-83C7-562F959048E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212C-A193-4121-864F-D85D07139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99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4EA-81DB-4D73-83C7-562F959048E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212C-A193-4121-864F-D85D07139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08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4EA-81DB-4D73-83C7-562F959048E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212C-A193-4121-864F-D85D07139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46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4EA-81DB-4D73-83C7-562F959048E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212C-A193-4121-864F-D85D07139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35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4EA-81DB-4D73-83C7-562F959048E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212C-A193-4121-864F-D85D07139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4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4EA-81DB-4D73-83C7-562F959048E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212C-A193-4121-864F-D85D07139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16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4EA-81DB-4D73-83C7-562F959048E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212C-A193-4121-864F-D85D07139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19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94EA-81DB-4D73-83C7-562F959048E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212C-A193-4121-864F-D85D07139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18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B94EA-81DB-4D73-83C7-562F959048E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212C-A193-4121-864F-D85D07139F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39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jpeg"/><Relationship Id="rId21" Type="http://schemas.openxmlformats.org/officeDocument/2006/relationships/image" Target="../media/image19.pn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hyperlink" Target="mailto:b-mall@b-mall.ne.jp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image" Target="../media/image25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hyperlink" Target="https://www.b-mall.ne.jp/bmtempo/tempokiyaku/" TargetMode="External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hyperlink" Target="mailto:b-mall@b-mall.ne.jp" TargetMode="Externa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56" y="1114275"/>
            <a:ext cx="3784261" cy="3460252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776" y="7808562"/>
            <a:ext cx="1080475" cy="7208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1" y="7814229"/>
            <a:ext cx="1102510" cy="7355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04" y="7788392"/>
            <a:ext cx="1102510" cy="7355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正方形/長方形 7"/>
          <p:cNvSpPr/>
          <p:nvPr/>
        </p:nvSpPr>
        <p:spPr>
          <a:xfrm>
            <a:off x="4690549" y="251376"/>
            <a:ext cx="2061357" cy="95412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テイクアウト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メニュー</a:t>
            </a:r>
            <a:endParaRPr kumimoji="1" lang="en-US" altLang="ja-JP" sz="14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営業時間の案内など</a:t>
            </a:r>
            <a:endParaRPr lang="en-US" altLang="ja-JP" sz="14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メッセージ発信に♪</a:t>
            </a:r>
            <a:endParaRPr kumimoji="1" lang="ja-JP" altLang="en-US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23" y="1054785"/>
            <a:ext cx="3131263" cy="204847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184471" y="191723"/>
            <a:ext cx="2984672" cy="396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>
            <a:noAutofit/>
          </a:bodyPr>
          <a:lstStyle/>
          <a:p>
            <a:pPr algn="ctr"/>
            <a:r>
              <a:rPr lang="ja-JP" altLang="en-US" sz="14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街</a:t>
            </a:r>
            <a:r>
              <a:rPr kumimoji="1" lang="ja-JP" altLang="en-US" sz="1400" b="1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で活躍するお店のホームページに</a:t>
            </a:r>
            <a:endParaRPr kumimoji="1" lang="ja-JP" altLang="en-US" sz="14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9350" y="469143"/>
            <a:ext cx="26965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ln w="0"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BM</a:t>
            </a:r>
            <a:r>
              <a:rPr kumimoji="1" lang="ja-JP" altLang="en-US" sz="4400" dirty="0" smtClean="0">
                <a:ln w="0"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テンポ</a:t>
            </a:r>
            <a:endParaRPr kumimoji="1" lang="ja-JP" altLang="en-US" sz="4400" dirty="0">
              <a:ln w="0"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12907" y="4600301"/>
            <a:ext cx="6879463" cy="161358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お店独自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のホーム</a:t>
            </a:r>
            <a:r>
              <a:rPr kumimoji="1" lang="ja-JP" altLang="en-US" sz="2800" b="1" dirty="0" err="1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ぺ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ージ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</a:t>
            </a:r>
            <a:endParaRPr lang="en-US" altLang="ja-JP" sz="2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年間</a:t>
            </a:r>
            <a:r>
              <a:rPr lang="en-US" altLang="ja-JP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6,</a:t>
            </a:r>
            <a:r>
              <a:rPr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</a:t>
            </a:r>
            <a:r>
              <a:rPr lang="en-US" altLang="ja-JP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36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ja-JP" altLang="en-US" sz="1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（税込）</a:t>
            </a:r>
            <a:r>
              <a:rPr lang="ja-JP" altLang="en-US" sz="24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</a:t>
            </a:r>
            <a:endParaRPr lang="en-US" altLang="ja-JP" sz="2400" b="1" dirty="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自分</a:t>
            </a:r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で編集できる</a:t>
            </a:r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r>
              <a:rPr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追加費用</a:t>
            </a:r>
            <a:r>
              <a:rPr lang="ja-JP" altLang="en-US" sz="3200" b="1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０円</a:t>
            </a:r>
            <a:endParaRPr lang="en-US" altLang="ja-JP" sz="3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51" y="8842"/>
            <a:ext cx="1093619" cy="188439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57600" y="33401"/>
            <a:ext cx="6821211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ザ・ビジネスモールの店舗向けホームページ作成支援サービス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4009002" y="3636750"/>
            <a:ext cx="860158" cy="860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簡単</a:t>
            </a:r>
            <a:endParaRPr kumimoji="1"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4922812" y="3647932"/>
            <a:ext cx="860158" cy="860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お得</a:t>
            </a:r>
            <a:endParaRPr kumimoji="1"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5841268" y="3647932"/>
            <a:ext cx="860158" cy="86015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安心</a:t>
            </a:r>
            <a:endParaRPr kumimoji="1"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19571" y="8684273"/>
            <a:ext cx="6854587" cy="2399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図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5373" y="8849404"/>
            <a:ext cx="962564" cy="271110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4320601" y="8675225"/>
            <a:ext cx="187423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BM</a:t>
            </a:r>
            <a:r>
              <a:rPr kumimoji="1" lang="ja-JP" altLang="en-US" sz="7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テンポの詳細・利用店舗一覧はウェブへ</a:t>
            </a:r>
            <a:endParaRPr kumimoji="1" lang="ja-JP" altLang="en-US" sz="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37822" y="8744036"/>
            <a:ext cx="3541828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お問合せ先　</a:t>
            </a:r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ザ</a:t>
            </a:r>
            <a:r>
              <a:rPr lang="ja-JP" altLang="en-US" sz="1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ja-JP" altLang="en-US" sz="1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ビジネスモール事務局（大阪商工会議所内）</a:t>
            </a:r>
            <a:endParaRPr lang="en-US" altLang="ja-JP" sz="10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r>
              <a:rPr lang="en-US" altLang="ja-JP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</a:t>
            </a: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050-7105-6220</a:t>
            </a:r>
            <a:r>
              <a:rPr lang="ja-JP" altLang="en-US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メール：</a:t>
            </a:r>
            <a:r>
              <a:rPr lang="en-US" altLang="ja-JP" sz="9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9"/>
              </a:rPr>
              <a:t>b-mall@b-mall.ne.jp</a:t>
            </a:r>
            <a:endParaRPr kumimoji="1"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448733" y="8875280"/>
            <a:ext cx="6543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BM</a:t>
            </a:r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テンポ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6" y="8719881"/>
            <a:ext cx="412249" cy="4122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33" y="8877192"/>
            <a:ext cx="1293035" cy="222800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94925" y="7122145"/>
            <a:ext cx="411703" cy="558402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6069345" y="6819347"/>
            <a:ext cx="869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わからない事は</a:t>
            </a:r>
            <a:endParaRPr lang="en-US" altLang="ja-JP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電話</a:t>
            </a:r>
            <a:r>
              <a:rPr kumimoji="1"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サポート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3" name="図 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58371" y="7132667"/>
            <a:ext cx="355476" cy="580610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0977" y="7132667"/>
            <a:ext cx="529209" cy="515097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59766" y="7213828"/>
            <a:ext cx="662633" cy="433936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228" y="7136502"/>
            <a:ext cx="791284" cy="580569"/>
          </a:xfrm>
          <a:prstGeom prst="rect">
            <a:avLst/>
          </a:prstGeom>
        </p:spPr>
      </p:pic>
      <p:sp>
        <p:nvSpPr>
          <p:cNvPr id="71" name="テキスト ボックス 70"/>
          <p:cNvSpPr txBox="1"/>
          <p:nvPr/>
        </p:nvSpPr>
        <p:spPr>
          <a:xfrm>
            <a:off x="-26287" y="6819347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PC</a:t>
            </a:r>
            <a:r>
              <a:rPr lang="ja-JP" alt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スマホ、タブレット</a:t>
            </a:r>
            <a:endParaRPr lang="en-US" altLang="ja-JP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ページ自動対応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051010" y="6819347"/>
            <a:ext cx="660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GoogleMap</a:t>
            </a:r>
            <a:endParaRPr lang="en-US" altLang="ja-JP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標準装備</a:t>
            </a:r>
            <a:endParaRPr lang="en-US" altLang="ja-JP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694450" y="6696236"/>
            <a:ext cx="118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店舗独自の</a:t>
            </a:r>
            <a:endParaRPr kumimoji="1" lang="en-US" altLang="ja-JP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オリジナル項目</a:t>
            </a:r>
            <a:endParaRPr kumimoji="1" lang="en-US" altLang="ja-JP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自由設定</a:t>
            </a:r>
            <a:endParaRPr kumimoji="1" lang="en-US" altLang="ja-JP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256296" y="6819347"/>
            <a:ext cx="1365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お問合せフォーム</a:t>
            </a:r>
            <a:endParaRPr kumimoji="1" lang="en-US" altLang="ja-JP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標準</a:t>
            </a:r>
            <a:r>
              <a:rPr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装備</a:t>
            </a:r>
            <a:endParaRPr kumimoji="1" lang="en-US" altLang="ja-JP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83036" y="7233550"/>
            <a:ext cx="784378" cy="387646"/>
          </a:xfrm>
          <a:prstGeom prst="rect">
            <a:avLst/>
          </a:prstGeom>
        </p:spPr>
      </p:pic>
      <p:sp>
        <p:nvSpPr>
          <p:cNvPr id="78" name="テキスト ボックス 77"/>
          <p:cNvSpPr txBox="1"/>
          <p:nvPr/>
        </p:nvSpPr>
        <p:spPr>
          <a:xfrm>
            <a:off x="2780090" y="6819347"/>
            <a:ext cx="974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来店促進</a:t>
            </a:r>
            <a:endParaRPr lang="en-US" altLang="ja-JP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クーポン</a:t>
            </a:r>
            <a:r>
              <a:rPr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設定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79" name="図 7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62600" y="7134530"/>
            <a:ext cx="660553" cy="545411"/>
          </a:xfrm>
          <a:prstGeom prst="rect">
            <a:avLst/>
          </a:prstGeom>
        </p:spPr>
      </p:pic>
      <p:sp>
        <p:nvSpPr>
          <p:cNvPr id="80" name="テキスト ボックス 79"/>
          <p:cNvSpPr txBox="1"/>
          <p:nvPr/>
        </p:nvSpPr>
        <p:spPr>
          <a:xfrm>
            <a:off x="3529226" y="6819347"/>
            <a:ext cx="1140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画像掲載点数</a:t>
            </a:r>
            <a:endParaRPr kumimoji="1" lang="en-US" altLang="ja-JP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無制限</a:t>
            </a:r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172037" y="6819347"/>
            <a:ext cx="113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SEO</a:t>
            </a:r>
            <a:r>
              <a:rPr kumimoji="1"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設定</a:t>
            </a:r>
            <a:endParaRPr kumimoji="1" lang="en-US" altLang="ja-JP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アクセス解析設定</a:t>
            </a:r>
            <a:endParaRPr kumimoji="1" lang="en-US" altLang="ja-JP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6" name="図 8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22" y="7173256"/>
            <a:ext cx="772158" cy="51866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6239474"/>
            <a:ext cx="6874157" cy="493648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機能も充実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r>
              <a:rPr kumimoji="1"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商工会議所運営の安心サポート</a:t>
            </a:r>
            <a:endParaRPr kumimoji="1" lang="ja-JP" altLang="en-US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9406">
            <a:off x="6529561" y="4173118"/>
            <a:ext cx="259208" cy="37232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226" y="3932858"/>
            <a:ext cx="490054" cy="68751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74" y="3523750"/>
            <a:ext cx="399685" cy="48454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632" y="498275"/>
            <a:ext cx="533333" cy="56190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6" y="4544067"/>
            <a:ext cx="1136674" cy="1020886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2640350" y="2628548"/>
            <a:ext cx="406501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しかも</a:t>
            </a:r>
            <a:r>
              <a:rPr kumimoji="1" lang="ja-JP" altLang="en-US" sz="3200" b="1" dirty="0" smtClean="0">
                <a:solidFill>
                  <a:srgbClr val="FF01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３か月無料！</a:t>
            </a:r>
            <a:endParaRPr kumimoji="1" lang="ja-JP" altLang="en-US" sz="2400" b="1" dirty="0" smtClean="0">
              <a:solidFill>
                <a:srgbClr val="FF010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 smtClean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お得に始められます</a:t>
            </a:r>
            <a:endParaRPr kumimoji="1" lang="ja-JP" altLang="en-US" sz="2400" b="1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タイトル 1"/>
          <p:cNvSpPr txBox="1">
            <a:spLocks/>
          </p:cNvSpPr>
          <p:nvPr/>
        </p:nvSpPr>
        <p:spPr bwMode="auto">
          <a:xfrm>
            <a:off x="2564904" y="1369381"/>
            <a:ext cx="4522163" cy="133714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ja-JP" altLang="en-US" sz="2800" b="1" dirty="0" smtClean="0">
                <a:solidFill>
                  <a:srgbClr val="FF0101"/>
                </a:solidFill>
                <a:latin typeface="メイリオ"/>
                <a:ea typeface="メイリオ"/>
              </a:rPr>
              <a:t>月あたり</a:t>
            </a:r>
            <a:r>
              <a:rPr lang="en-US" altLang="ja-JP" sz="3600" b="1" dirty="0" smtClean="0">
                <a:solidFill>
                  <a:srgbClr val="FF0101"/>
                </a:solidFill>
                <a:latin typeface="メイリオ"/>
                <a:ea typeface="メイリオ"/>
              </a:rPr>
              <a:t>550</a:t>
            </a:r>
            <a:r>
              <a:rPr lang="ja-JP" altLang="en-US" sz="3600" b="1" dirty="0" smtClean="0">
                <a:solidFill>
                  <a:srgbClr val="FF0101"/>
                </a:solidFill>
                <a:latin typeface="メイリオ"/>
                <a:ea typeface="メイリオ"/>
              </a:rPr>
              <a:t>円</a:t>
            </a:r>
            <a:r>
              <a:rPr lang="ja-JP" altLang="en-US" sz="3200" b="1" dirty="0" smtClean="0">
                <a:solidFill>
                  <a:srgbClr val="FF0101"/>
                </a:solidFill>
                <a:latin typeface="メイリオ"/>
                <a:ea typeface="メイリオ"/>
              </a:rPr>
              <a:t>！</a:t>
            </a:r>
            <a:endParaRPr lang="en-US" altLang="ja-JP" sz="3200" b="1" dirty="0" smtClean="0">
              <a:solidFill>
                <a:srgbClr val="FF0101"/>
              </a:solidFill>
              <a:latin typeface="メイリオ"/>
              <a:ea typeface="メイリオ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800" b="1" dirty="0" smtClean="0">
                <a:solidFill>
                  <a:srgbClr val="00B050"/>
                </a:solidFill>
                <a:latin typeface="メイリオ"/>
                <a:ea typeface="メイリオ"/>
              </a:rPr>
              <a:t>写真いっぱい</a:t>
            </a:r>
            <a:r>
              <a:rPr lang="ja-JP" altLang="en-US" sz="2400" b="1" dirty="0" smtClean="0">
                <a:solidFill>
                  <a:srgbClr val="00B050"/>
                </a:solidFill>
                <a:latin typeface="メイリオ"/>
                <a:ea typeface="メイリオ"/>
              </a:rPr>
              <a:t>の</a:t>
            </a:r>
            <a:endParaRPr lang="en-US" altLang="ja-JP" sz="2400" b="1" dirty="0" smtClean="0">
              <a:solidFill>
                <a:srgbClr val="00B050"/>
              </a:solidFill>
              <a:latin typeface="メイリオ"/>
              <a:ea typeface="メイリオ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b="1" dirty="0" smtClean="0">
                <a:solidFill>
                  <a:srgbClr val="00B050"/>
                </a:solidFill>
                <a:latin typeface="メイリオ"/>
                <a:ea typeface="メイリオ"/>
              </a:rPr>
              <a:t>ホームページが</a:t>
            </a:r>
            <a:r>
              <a:rPr lang="ja-JP" altLang="en-US" sz="3200" b="1" dirty="0" smtClean="0">
                <a:solidFill>
                  <a:srgbClr val="00B050"/>
                </a:solidFill>
                <a:latin typeface="メイリオ"/>
                <a:ea typeface="メイリオ"/>
              </a:rPr>
              <a:t>カンタンに</a:t>
            </a:r>
            <a:endParaRPr lang="ja-JP" altLang="en-US" sz="2400" b="1" dirty="0">
              <a:solidFill>
                <a:srgbClr val="00B050"/>
              </a:solidFill>
              <a:latin typeface="メイリオ"/>
              <a:ea typeface="メイリオ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7601" y="3872202"/>
            <a:ext cx="1720304" cy="75641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098851" y="1800930"/>
            <a:ext cx="32400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9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（税込）</a:t>
            </a:r>
            <a:endParaRPr kumimoji="1" lang="ja-JP" altLang="en-US" sz="9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" name="タイトル 1"/>
          <p:cNvSpPr txBox="1">
            <a:spLocks/>
          </p:cNvSpPr>
          <p:nvPr/>
        </p:nvSpPr>
        <p:spPr bwMode="auto">
          <a:xfrm>
            <a:off x="3827582" y="8360452"/>
            <a:ext cx="3040164" cy="35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メイリオ"/>
                <a:ea typeface="メイリオ"/>
              </a:rPr>
              <a:t>飲食店やサービス業のほか、利用方法はさまざま。</a:t>
            </a:r>
            <a:endParaRPr lang="en-US" altLang="ja-JP" sz="1000" dirty="0" smtClean="0">
              <a:solidFill>
                <a:schemeClr val="tx1"/>
              </a:solidFill>
              <a:latin typeface="メイリオ"/>
              <a:ea typeface="メイリオ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ja-JP" altLang="en-US" sz="1000" dirty="0" smtClean="0">
                <a:solidFill>
                  <a:schemeClr val="tx1"/>
                </a:solidFill>
                <a:latin typeface="メイリオ"/>
                <a:ea typeface="メイリオ"/>
              </a:rPr>
              <a:t>規模も業種も問わない便利なサービスです。</a:t>
            </a:r>
            <a:endParaRPr lang="ja-JP" altLang="en-US" sz="1000" dirty="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975609" y="7844165"/>
            <a:ext cx="255224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FF01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店舗、事務所、ビジネス</a:t>
            </a:r>
            <a:endParaRPr lang="en-US" altLang="ja-JP" b="1" dirty="0" smtClean="0">
              <a:solidFill>
                <a:srgbClr val="FF010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FF01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r>
              <a:rPr kumimoji="1" lang="ja-JP" altLang="en-US" b="1" dirty="0" smtClean="0">
                <a:solidFill>
                  <a:srgbClr val="FF010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様々な業種に</a:t>
            </a:r>
            <a:endParaRPr kumimoji="1" lang="ja-JP" altLang="en-US" b="1" dirty="0">
              <a:solidFill>
                <a:srgbClr val="FF010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607" y="8842"/>
            <a:ext cx="1754003" cy="1315502"/>
          </a:xfrm>
          <a:prstGeom prst="rect">
            <a:avLst/>
          </a:prstGeom>
        </p:spPr>
      </p:pic>
      <p:sp>
        <p:nvSpPr>
          <p:cNvPr id="58" name="円/楕円 54"/>
          <p:cNvSpPr/>
          <p:nvPr/>
        </p:nvSpPr>
        <p:spPr>
          <a:xfrm>
            <a:off x="3312973" y="514122"/>
            <a:ext cx="837432" cy="440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商工会議所</a:t>
            </a:r>
            <a:endParaRPr lang="en-US" altLang="ja-JP" sz="12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商工会</a:t>
            </a:r>
            <a:endParaRPr lang="en-US" altLang="ja-JP" sz="12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会員限定</a:t>
            </a:r>
            <a:endParaRPr kumimoji="1" lang="ja-JP" altLang="en-US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1900" y="4004395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空いた時間に</a:t>
            </a:r>
            <a:endParaRPr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さっと更新♪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759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013" y="825756"/>
            <a:ext cx="661668" cy="1290998"/>
          </a:xfrm>
          <a:prstGeom prst="rect">
            <a:avLst/>
          </a:prstGeom>
        </p:spPr>
      </p:pic>
      <p:sp>
        <p:nvSpPr>
          <p:cNvPr id="72" name="タイトル 1"/>
          <p:cNvSpPr txBox="1">
            <a:spLocks/>
          </p:cNvSpPr>
          <p:nvPr/>
        </p:nvSpPr>
        <p:spPr bwMode="auto">
          <a:xfrm>
            <a:off x="0" y="1"/>
            <a:ext cx="6857999" cy="418014"/>
          </a:xfrm>
          <a:prstGeom prst="rect">
            <a:avLst/>
          </a:prstGeom>
          <a:solidFill>
            <a:srgbClr val="66FF99"/>
          </a:solidFill>
          <a:ln>
            <a:noFill/>
          </a:ln>
          <a:extLst/>
        </p:spPr>
        <p:txBody>
          <a:bodyPr lIns="0" rIns="0" anchor="ctr"/>
          <a:lstStyle>
            <a:lvl1pPr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ja-JP" altLang="en-US" sz="1600" b="1" dirty="0" smtClean="0">
                <a:solidFill>
                  <a:schemeClr val="tx1"/>
                </a:solidFill>
                <a:latin typeface="メイリオ"/>
                <a:ea typeface="メイリオ"/>
              </a:rPr>
              <a:t>月あた</a:t>
            </a:r>
            <a:r>
              <a:rPr lang="ja-JP" altLang="en-US" sz="1600" b="1" dirty="0">
                <a:solidFill>
                  <a:schemeClr val="tx1"/>
                </a:solidFill>
                <a:latin typeface="メイリオ"/>
                <a:ea typeface="メイリオ"/>
              </a:rPr>
              <a:t>り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/>
                <a:ea typeface="メイリオ"/>
              </a:rPr>
              <a:t>５</a:t>
            </a:r>
            <a:r>
              <a:rPr lang="en-US" altLang="ja-JP" sz="1600" b="1" dirty="0" smtClean="0">
                <a:solidFill>
                  <a:schemeClr val="tx1"/>
                </a:solidFill>
                <a:latin typeface="メイリオ"/>
                <a:ea typeface="メイリオ"/>
              </a:rPr>
              <a:t>5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/>
                <a:ea typeface="メイリオ"/>
              </a:rPr>
              <a:t>０円</a:t>
            </a:r>
            <a:r>
              <a:rPr lang="en-US" altLang="ja-JP" sz="1600" b="1" dirty="0" smtClean="0">
                <a:solidFill>
                  <a:schemeClr val="tx1"/>
                </a:solidFill>
                <a:latin typeface="メイリオ"/>
                <a:ea typeface="メイリオ"/>
              </a:rPr>
              <a:t>(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/>
                <a:ea typeface="メイリオ"/>
              </a:rPr>
              <a:t>税込</a:t>
            </a:r>
            <a:r>
              <a:rPr lang="en-US" altLang="ja-JP" sz="1600" b="1" dirty="0" smtClean="0">
                <a:solidFill>
                  <a:schemeClr val="tx1"/>
                </a:solidFill>
                <a:latin typeface="メイリオ"/>
                <a:ea typeface="メイリオ"/>
              </a:rPr>
              <a:t>)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/>
                <a:ea typeface="メイリオ"/>
              </a:rPr>
              <a:t>！　写真いっぱいのホームページが作れます！</a:t>
            </a:r>
            <a:endParaRPr lang="ja-JP" altLang="en-US" sz="1600" b="1" dirty="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73" name="タイトル 1"/>
          <p:cNvSpPr txBox="1">
            <a:spLocks/>
          </p:cNvSpPr>
          <p:nvPr/>
        </p:nvSpPr>
        <p:spPr bwMode="auto">
          <a:xfrm>
            <a:off x="95276" y="467692"/>
            <a:ext cx="6667443" cy="35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ja-JP" altLang="en-US" sz="1200" dirty="0" smtClean="0">
                <a:solidFill>
                  <a:schemeClr val="tx1"/>
                </a:solidFill>
                <a:latin typeface="メイリオ"/>
                <a:ea typeface="メイリオ"/>
              </a:rPr>
              <a:t>飲食店やサービス業のほか、利用方法はさまざま。規模も業種も問わない便利なサービスです。</a:t>
            </a:r>
            <a:endParaRPr lang="ja-JP" altLang="en-US" sz="1200" dirty="0">
              <a:solidFill>
                <a:schemeClr val="tx1"/>
              </a:solidFill>
              <a:latin typeface="メイリオ"/>
              <a:ea typeface="メイリオ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4742788" y="6633026"/>
            <a:ext cx="2099367" cy="200317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43" y="7704297"/>
            <a:ext cx="922835" cy="922835"/>
          </a:xfrm>
          <a:prstGeom prst="rect">
            <a:avLst/>
          </a:prstGeom>
        </p:spPr>
      </p:pic>
      <p:sp>
        <p:nvSpPr>
          <p:cNvPr id="77" name="テキスト ボックス 76"/>
          <p:cNvSpPr txBox="1"/>
          <p:nvPr/>
        </p:nvSpPr>
        <p:spPr>
          <a:xfrm>
            <a:off x="41471" y="8682843"/>
            <a:ext cx="335672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BM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テンポに関するお問合せは　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ザ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ビジネスモール事務局（大阪商工会議所内）</a:t>
            </a:r>
            <a:endParaRPr lang="en-US" altLang="ja-JP" sz="9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050-7105-6220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メール：</a:t>
            </a:r>
            <a:r>
              <a:rPr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4"/>
              </a:rPr>
              <a:t>b-mall@b-mall.ne.jp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18456" y="6433776"/>
            <a:ext cx="4680000" cy="211371"/>
          </a:xfrm>
          <a:prstGeom prst="rect">
            <a:avLst/>
          </a:prstGeom>
          <a:solidFill>
            <a:srgbClr val="127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kumimoji="1" lang="ja-JP" altLang="en-US" sz="1200" b="1" dirty="0" err="1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での</a:t>
            </a:r>
            <a:r>
              <a:rPr kumimoji="1" lang="ja-JP" altLang="en-US" sz="120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</a:t>
            </a:r>
            <a:endParaRPr kumimoji="1" lang="ja-JP" altLang="en-US" sz="12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2155" y="5383264"/>
            <a:ext cx="6840000" cy="396000"/>
          </a:xfrm>
          <a:prstGeom prst="rect">
            <a:avLst/>
          </a:prstGeom>
          <a:solidFill>
            <a:srgbClr val="127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BM</a:t>
            </a:r>
            <a:r>
              <a:rPr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テンポ利用</a:t>
            </a:r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申し込み書</a:t>
            </a:r>
            <a:endParaRPr kumimoji="1" lang="ja-JP" altLang="en-US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4742788" y="6429094"/>
            <a:ext cx="2110450" cy="208885"/>
          </a:xfrm>
          <a:prstGeom prst="rect">
            <a:avLst/>
          </a:prstGeom>
          <a:solidFill>
            <a:srgbClr val="127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 smtClean="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インターネットでの申込み</a:t>
            </a:r>
            <a:endParaRPr kumimoji="1" lang="ja-JP" altLang="en-US" sz="105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27982" y="5789259"/>
            <a:ext cx="679146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SzPct val="100000"/>
              <a:buFont typeface="Wingdings" panose="05000000000000000000" pitchFamily="2" charset="2"/>
              <a:buChar char="l"/>
            </a:pPr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お申込みに際し、予め</a:t>
            </a:r>
            <a:r>
              <a:rPr kumimoji="1"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BM</a:t>
            </a:r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テンポの利用規約およびザ・ビジネスモールの利用規約・免責事項をご確認</a:t>
            </a:r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のうえ、正しくお使いください。</a:t>
            </a:r>
            <a:endParaRPr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28600" indent="-228600">
              <a:buSzPct val="100000"/>
              <a:buFont typeface="Wingdings" panose="05000000000000000000" pitchFamily="2" charset="2"/>
              <a:buChar char="l"/>
            </a:pPr>
            <a:r>
              <a:rPr kumimoji="1"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BM</a:t>
            </a:r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テンポは、ザ・ビジネスモールの有料サービスです。</a:t>
            </a:r>
            <a:r>
              <a:rPr kumimoji="1"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BM</a:t>
            </a:r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テンポの</a:t>
            </a:r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ご利用には、ザ・ビジネスモールのユーザー登録が必要です。（無料）</a:t>
            </a:r>
            <a:endParaRPr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28600" indent="-228600">
              <a:buSzPct val="100000"/>
              <a:buFont typeface="Wingdings" panose="05000000000000000000" pitchFamily="2" charset="2"/>
              <a:buChar char="l"/>
            </a:pPr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お申込み完了後、ザ・ビジネスモール事務局より</a:t>
            </a:r>
            <a:r>
              <a:rPr kumimoji="1"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BM</a:t>
            </a:r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テンポ開設に関するご案内メールをお送り</a:t>
            </a:r>
            <a:r>
              <a:rPr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します。メールがお手元に届かない場合は、ザ・ビジネスモール事務局までお問合せください。</a:t>
            </a:r>
            <a:endParaRPr lang="en-US" altLang="ja-JP" sz="8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228600" indent="-228600">
              <a:buSzPct val="100000"/>
              <a:buFont typeface="Wingdings" panose="05000000000000000000" pitchFamily="2" charset="2"/>
              <a:buChar char="l"/>
            </a:pPr>
            <a:r>
              <a:rPr kumimoji="1" lang="en-US" altLang="ja-JP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BM</a:t>
            </a:r>
            <a:r>
              <a:rPr kumimoji="1" lang="ja-JP" altLang="en-US" sz="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テンポは利用申し込み後、３か月無料でご利用いただけます。以降のご利用料金は口座振替にて年度ごとに申し受けます。</a:t>
            </a:r>
            <a:endParaRPr kumimoji="1" lang="ja-JP" altLang="en-US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1469563" y="6453314"/>
            <a:ext cx="180177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送付先：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06-6946-7214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83" name="表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293049"/>
              </p:ext>
            </p:extLst>
          </p:nvPr>
        </p:nvGraphicFramePr>
        <p:xfrm>
          <a:off x="27983" y="6641570"/>
          <a:ext cx="4670474" cy="1994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695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入会先商工会議所・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ja-JP" altLang="en-US" sz="1000" dirty="0" smtClean="0"/>
                        <a:t>商工会名称</a:t>
                      </a:r>
                      <a:endParaRPr kumimoji="1" lang="ja-JP" altLang="en-US" sz="1000" dirty="0"/>
                    </a:p>
                  </a:txBody>
                  <a:tcPr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58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会社名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ja-JP" altLang="en-US" sz="1000" dirty="0" smtClean="0"/>
                        <a:t>（フリガナ）</a:t>
                      </a:r>
                      <a:endParaRPr kumimoji="1" lang="ja-JP" altLang="en-US" sz="1000" dirty="0"/>
                    </a:p>
                  </a:txBody>
                  <a:tcPr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69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電話番号</a:t>
                      </a:r>
                      <a:endParaRPr kumimoji="1" lang="ja-JP" altLang="en-US" sz="1000" dirty="0"/>
                    </a:p>
                  </a:txBody>
                  <a:tcPr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（　　　　　　　　　　　）　　　　　　　　　　　－</a:t>
                      </a:r>
                      <a:endParaRPr kumimoji="1" lang="ja-JP" altLang="en-US" sz="1000" dirty="0"/>
                    </a:p>
                  </a:txBody>
                  <a:tcPr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437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担当者氏名</a:t>
                      </a:r>
                      <a:endParaRPr kumimoji="1" lang="en-US" altLang="ja-JP" sz="1000" dirty="0" smtClean="0"/>
                    </a:p>
                    <a:p>
                      <a:r>
                        <a:rPr kumimoji="1" lang="ja-JP" altLang="en-US" sz="1000" dirty="0" smtClean="0"/>
                        <a:t>（フリガナ）</a:t>
                      </a:r>
                      <a:endParaRPr kumimoji="1" lang="ja-JP" altLang="en-US" sz="1000" dirty="0"/>
                    </a:p>
                  </a:txBody>
                  <a:tcPr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69">
                <a:tc>
                  <a:txBody>
                    <a:bodyPr/>
                    <a:lstStyle/>
                    <a:p>
                      <a:r>
                        <a:rPr kumimoji="1" lang="ja-JP" altLang="en-US" sz="1000" dirty="0" smtClean="0"/>
                        <a:t>メールアドレス</a:t>
                      </a:r>
                      <a:endParaRPr kumimoji="1" lang="ja-JP" altLang="en-US" sz="1000" dirty="0"/>
                    </a:p>
                  </a:txBody>
                  <a:tcPr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4" name="テキスト ボックス 83"/>
          <p:cNvSpPr txBox="1"/>
          <p:nvPr/>
        </p:nvSpPr>
        <p:spPr>
          <a:xfrm>
            <a:off x="4777260" y="6679616"/>
            <a:ext cx="204218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コードまたは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BM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テンポサイト（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https://www.b-mall.ne.jp/bmtempo/tempokiyaku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hlinkClick r:id="rId5"/>
              </a:rPr>
              <a:t>/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）からお申込み画面を開きます。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②規約を確認のうえ、申込フォームで必要事項をご記入ください。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456556" y="8702445"/>
            <a:ext cx="289268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ご入会先の商工会議所・商工会へもお問合せください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83" y="1122434"/>
            <a:ext cx="843580" cy="950211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4477622" y="791728"/>
            <a:ext cx="2088000" cy="1332000"/>
          </a:xfrm>
          <a:prstGeom prst="rect">
            <a:avLst/>
          </a:prstGeom>
          <a:solidFill>
            <a:srgbClr val="CCFF99">
              <a:alpha val="38000"/>
            </a:srgbClr>
          </a:solidFill>
          <a:ln>
            <a:solidFill>
              <a:srgbClr val="00B0F0"/>
            </a:solidFill>
          </a:ln>
        </p:spPr>
        <p:txBody>
          <a:bodyPr wrap="square" lIns="72000" rIns="72000" rtlCol="0" anchor="ctr">
            <a:noAutofit/>
          </a:bodyPr>
          <a:lstStyle/>
          <a:p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お客さんから「ホーム</a:t>
            </a:r>
            <a:r>
              <a:rPr lang="ja-JP" altLang="en-US" sz="10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ぺ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ージないの？」と言われていたのですが</a:t>
            </a:r>
            <a:endParaRPr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パソコンが苦手で・・・。</a:t>
            </a:r>
            <a:endParaRPr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BM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テンポは</a:t>
            </a:r>
            <a:r>
              <a:rPr lang="ja-JP" altLang="en-US" sz="10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簡単に操作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ができて、</a:t>
            </a:r>
            <a:endParaRPr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分からない事は電話で聞けるので安心！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いまは新メニューやお知らせをすぐにアップしています。</a:t>
            </a:r>
            <a:endParaRPr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52" name="直線コネクタ 51"/>
          <p:cNvCxnSpPr/>
          <p:nvPr/>
        </p:nvCxnSpPr>
        <p:spPr>
          <a:xfrm>
            <a:off x="8620" y="1007752"/>
            <a:ext cx="1440000" cy="2649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/>
          <p:cNvSpPr/>
          <p:nvPr/>
        </p:nvSpPr>
        <p:spPr>
          <a:xfrm>
            <a:off x="0" y="755724"/>
            <a:ext cx="6858000" cy="330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 smtClean="0">
                <a:solidFill>
                  <a:srgbClr val="FF33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利用者のお声♪</a:t>
            </a:r>
            <a:endParaRPr kumimoji="1" lang="ja-JP" altLang="en-US" sz="1400" b="1" dirty="0">
              <a:solidFill>
                <a:srgbClr val="FF33C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521020" y="791728"/>
            <a:ext cx="2088000" cy="1332000"/>
          </a:xfrm>
          <a:prstGeom prst="rect">
            <a:avLst/>
          </a:prstGeom>
          <a:solidFill>
            <a:srgbClr val="CCFF99">
              <a:alpha val="38000"/>
            </a:srgbClr>
          </a:solidFill>
          <a:ln>
            <a:solidFill>
              <a:srgbClr val="00B0F0"/>
            </a:solidFill>
          </a:ln>
        </p:spPr>
        <p:txBody>
          <a:bodyPr wrap="square" lIns="72000" rIns="72000" rtlCol="0" anchor="ctr">
            <a:noAutofit/>
          </a:bodyPr>
          <a:lstStyle/>
          <a:p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少ない人数でやっているから時間がなくて・・。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</a:t>
            </a:r>
            <a:r>
              <a:rPr lang="ja-JP" altLang="en-US" sz="1000" dirty="0" err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ぺ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ージはあったのですが、更新のたびに費用がかかるのが難点でした。</a:t>
            </a:r>
            <a:endParaRPr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BM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テンポは自分で更新できて</a:t>
            </a:r>
            <a:r>
              <a:rPr lang="ja-JP" altLang="en-US" sz="10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余計なコストがかからない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し、仕事の合間に</a:t>
            </a:r>
            <a:r>
              <a:rPr lang="ja-JP" altLang="en-US" sz="1000" dirty="0" smtClean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簡単に編集できる</a:t>
            </a:r>
            <a:r>
              <a:rPr lang="ja-JP" altLang="en-US" sz="1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ので助かっています！</a:t>
            </a:r>
            <a:endParaRPr lang="en-US" altLang="ja-JP" sz="10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88" y="3510706"/>
            <a:ext cx="1915738" cy="1476365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4415" y="3521092"/>
            <a:ext cx="2540322" cy="1455577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136" y="3552574"/>
            <a:ext cx="1903522" cy="1385227"/>
          </a:xfrm>
          <a:prstGeom prst="rect">
            <a:avLst/>
          </a:prstGeom>
        </p:spPr>
      </p:pic>
      <p:cxnSp>
        <p:nvCxnSpPr>
          <p:cNvPr id="86" name="直線コネクタ 85"/>
          <p:cNvCxnSpPr/>
          <p:nvPr/>
        </p:nvCxnSpPr>
        <p:spPr>
          <a:xfrm>
            <a:off x="23824" y="2303083"/>
            <a:ext cx="1998062" cy="2649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正方形/長方形 86"/>
          <p:cNvSpPr/>
          <p:nvPr/>
        </p:nvSpPr>
        <p:spPr>
          <a:xfrm>
            <a:off x="15204" y="2124026"/>
            <a:ext cx="6858000" cy="330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 smtClean="0">
                <a:solidFill>
                  <a:srgbClr val="FF33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BM</a:t>
            </a:r>
            <a:r>
              <a:rPr kumimoji="1" lang="ja-JP" altLang="en-US" sz="1400" b="1" dirty="0" smtClean="0">
                <a:solidFill>
                  <a:srgbClr val="FF33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テンポの作り方♪</a:t>
            </a:r>
            <a:endParaRPr kumimoji="1" lang="ja-JP" altLang="en-US" sz="1400" b="1" dirty="0">
              <a:solidFill>
                <a:srgbClr val="FF33C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0645" y="2438773"/>
            <a:ext cx="17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デザイン、レイアウト</a:t>
            </a:r>
            <a:endParaRPr kumimoji="1" lang="en-US" altLang="ja-JP" sz="1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を選んで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2253254" y="2438773"/>
            <a:ext cx="161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画像や文章を</a:t>
            </a:r>
            <a:r>
              <a:rPr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入力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2" name="図 1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3147" y="2707214"/>
            <a:ext cx="861036" cy="593818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987841">
            <a:off x="1285883" y="2780432"/>
            <a:ext cx="503102" cy="481228"/>
          </a:xfrm>
          <a:prstGeom prst="rect">
            <a:avLst/>
          </a:prstGeom>
        </p:spPr>
      </p:pic>
      <p:pic>
        <p:nvPicPr>
          <p:cNvPr id="120" name="図 1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729035">
            <a:off x="431149" y="2940772"/>
            <a:ext cx="465629" cy="496240"/>
          </a:xfrm>
          <a:prstGeom prst="rect">
            <a:avLst/>
          </a:prstGeom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951" y="2731957"/>
            <a:ext cx="652483" cy="714971"/>
          </a:xfrm>
          <a:prstGeom prst="rect">
            <a:avLst/>
          </a:prstGeom>
        </p:spPr>
      </p:pic>
      <p:pic>
        <p:nvPicPr>
          <p:cNvPr id="122" name="図 1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03598" y="2737986"/>
            <a:ext cx="529549" cy="722653"/>
          </a:xfrm>
          <a:prstGeom prst="rect">
            <a:avLst/>
          </a:prstGeom>
        </p:spPr>
      </p:pic>
      <p:sp>
        <p:nvSpPr>
          <p:cNvPr id="125" name="テキスト ボックス 124"/>
          <p:cNvSpPr txBox="1"/>
          <p:nvPr/>
        </p:nvSpPr>
        <p:spPr>
          <a:xfrm>
            <a:off x="4153871" y="2758114"/>
            <a:ext cx="2167217" cy="5254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kumimoji="1" lang="ja-JP" altLang="en-US" sz="2400" b="1" dirty="0" smtClean="0">
                <a:solidFill>
                  <a:srgbClr val="FF33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ホームページ</a:t>
            </a:r>
            <a:endParaRPr kumimoji="1" lang="en-US" altLang="ja-JP" sz="2400" b="1" dirty="0" smtClean="0">
              <a:solidFill>
                <a:srgbClr val="FF33C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b="1" dirty="0" smtClean="0">
                <a:solidFill>
                  <a:srgbClr val="FF33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公開</a:t>
            </a:r>
            <a:endParaRPr kumimoji="1" lang="ja-JP" altLang="en-US" sz="2400" b="1" dirty="0">
              <a:solidFill>
                <a:srgbClr val="FF33CC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9" name="円形吹き出し 128"/>
          <p:cNvSpPr/>
          <p:nvPr/>
        </p:nvSpPr>
        <p:spPr>
          <a:xfrm>
            <a:off x="5193129" y="3030868"/>
            <a:ext cx="851870" cy="605028"/>
          </a:xfrm>
          <a:prstGeom prst="wedgeEllipseCallout">
            <a:avLst>
              <a:gd name="adj1" fmla="val 59340"/>
              <a:gd name="adj2" fmla="val 1871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完成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山形 129"/>
          <p:cNvSpPr/>
          <p:nvPr/>
        </p:nvSpPr>
        <p:spPr>
          <a:xfrm>
            <a:off x="3812012" y="2543770"/>
            <a:ext cx="402252" cy="863130"/>
          </a:xfrm>
          <a:prstGeom prst="chevron">
            <a:avLst>
              <a:gd name="adj" fmla="val 68943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1" name="山形 130"/>
          <p:cNvSpPr/>
          <p:nvPr/>
        </p:nvSpPr>
        <p:spPr>
          <a:xfrm>
            <a:off x="1820760" y="2543770"/>
            <a:ext cx="402252" cy="863130"/>
          </a:xfrm>
          <a:prstGeom prst="chevron">
            <a:avLst>
              <a:gd name="adj" fmla="val 68943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4260252" y="2438773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準備が整ったら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36" name="図 1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207" y="2363262"/>
            <a:ext cx="872545" cy="111462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43187" y="4708817"/>
            <a:ext cx="1188132" cy="191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TOP</a:t>
            </a:r>
            <a:r>
              <a:rPr kumimoji="1" lang="ja-JP" altLang="en-US" sz="1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ページサンプル</a:t>
            </a:r>
            <a:endParaRPr kumimoji="1"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075533" y="4708817"/>
            <a:ext cx="1188132" cy="191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詳細ページサンプル</a:t>
            </a:r>
            <a:endParaRPr kumimoji="1"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663045" y="4714069"/>
            <a:ext cx="1188132" cy="1913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詳細ページサンプル</a:t>
            </a:r>
            <a:endParaRPr kumimoji="1"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03385" y="4999667"/>
            <a:ext cx="282128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利用店舗一覧はこちら</a:t>
            </a:r>
            <a:endParaRPr kumimoji="1" lang="en-US" altLang="ja-JP" sz="1000" dirty="0" smtClean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en-US" altLang="ja-JP" sz="10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https</a:t>
            </a:r>
            <a:r>
              <a:rPr lang="en-US" altLang="ja-JP" sz="1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://www.b-mall.ne.jp/bmtempo/shopsearch/</a:t>
            </a:r>
            <a:endParaRPr kumimoji="1" lang="ja-JP" altLang="en-US" sz="1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79" y="4971779"/>
            <a:ext cx="402345" cy="4023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4168" y="5002316"/>
            <a:ext cx="2600908" cy="3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2703</TotalTime>
  <Words>649</Words>
  <Application>Microsoft Office PowerPoint</Application>
  <PresentationFormat>画面に合わせる (4:3)</PresentationFormat>
  <Paragraphs>95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UDPゴシック</vt:lpstr>
      <vt:lpstr>BIZ UDゴシック</vt:lpstr>
      <vt:lpstr>ＭＳ Ｐゴシック</vt:lpstr>
      <vt:lpstr>UD デジタル 教科書体 NK-B</vt:lpstr>
      <vt:lpstr>メイリオ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>大阪商工会議所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島田　麻由</dc:creator>
  <cp:lastModifiedBy>大阪商工会議所</cp:lastModifiedBy>
  <cp:revision>143</cp:revision>
  <cp:lastPrinted>2022-03-09T00:49:09Z</cp:lastPrinted>
  <dcterms:created xsi:type="dcterms:W3CDTF">2020-06-25T00:11:09Z</dcterms:created>
  <dcterms:modified xsi:type="dcterms:W3CDTF">2022-03-09T05:22:06Z</dcterms:modified>
</cp:coreProperties>
</file>