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6" r:id="rId3"/>
    <p:sldId id="267" r:id="rId4"/>
    <p:sldId id="268" r:id="rId5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AA0E8-A9CF-4345-B34F-D4AC8E344567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21873-EC0A-49A0-A06F-D3E9FA3533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32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D33B-20E2-4F25-B301-2B72F467BADA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2C8-B3F3-434A-8401-1B2EE585E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5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D33B-20E2-4F25-B301-2B72F467BADA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2C8-B3F3-434A-8401-1B2EE585E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7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D33B-20E2-4F25-B301-2B72F467BADA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2C8-B3F3-434A-8401-1B2EE585E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05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D33B-20E2-4F25-B301-2B72F467BADA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2C8-B3F3-434A-8401-1B2EE585E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63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D33B-20E2-4F25-B301-2B72F467BADA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2C8-B3F3-434A-8401-1B2EE585E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89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D33B-20E2-4F25-B301-2B72F467BADA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2C8-B3F3-434A-8401-1B2EE585E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93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D33B-20E2-4F25-B301-2B72F467BADA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2C8-B3F3-434A-8401-1B2EE585E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13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D33B-20E2-4F25-B301-2B72F467BADA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2C8-B3F3-434A-8401-1B2EE585E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29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D33B-20E2-4F25-B301-2B72F467BADA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2C8-B3F3-434A-8401-1B2EE585E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55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D33B-20E2-4F25-B301-2B72F467BADA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2C8-B3F3-434A-8401-1B2EE585E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36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D33B-20E2-4F25-B301-2B72F467BADA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2C8-B3F3-434A-8401-1B2EE585E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03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0D33B-20E2-4F25-B301-2B72F467BADA}" type="datetimeFigureOut">
              <a:rPr kumimoji="1" lang="ja-JP" altLang="en-US" smtClean="0"/>
              <a:t>2017/12/7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D2C8-B3F3-434A-8401-1B2EE585E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60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b-mall.ne.jp/bmfactory/top.asp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16633" y="3856721"/>
            <a:ext cx="6624736" cy="25154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◆　ものづくり企業、ものづくりＰＲ情報検索</a:t>
            </a:r>
            <a:endParaRPr lang="en-US" altLang="ja-JP" sz="1600" b="1" dirty="0" smtClean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ものづくりに関連する項目や、自社の保有する機械設備（型番や台数）を登録すると</a:t>
            </a:r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製造業データベースに掲載され、ものづくり企業・</a:t>
            </a:r>
            <a:r>
              <a:rPr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情報検索の対象となります。</a:t>
            </a:r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自社の保有する機械設備や表彰実績、工場見学の有無など、ものづくり関連の情報を詳しく</a:t>
            </a:r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掲載することができます。</a:t>
            </a:r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b="1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◆　ものづくり商談モール</a:t>
            </a:r>
            <a:endParaRPr lang="en-US" altLang="ja-JP" sz="1600" b="1" dirty="0" smtClean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ものづくり関連の案件募集や提案ができます。</a:t>
            </a:r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b="1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◆　オープンイノベーションリンク</a:t>
            </a:r>
            <a:endParaRPr lang="en-US" altLang="ja-JP" sz="1600" b="1" dirty="0" smtClean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大手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メーカ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ーからの技術募集に対し、応募する事ができます。</a:t>
            </a:r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76" y="2656392"/>
            <a:ext cx="6854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製造業向け取引支援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サービス</a:t>
            </a:r>
            <a:r>
              <a:rPr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「ＢＭ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ファクトリー」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2"/>
              </a:rPr>
              <a:t>https://www.b-mall.ne.jp/bmfactory/top.aspx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ＢＭ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ファクトリーは、ザ・ビジネスモールから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生まれた製造業向け取引支援サービスです。</a:t>
            </a:r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ものづくりを追求されるみなさまの商談マッチング、販路開拓を支援します。</a:t>
            </a:r>
            <a:endParaRPr lang="en-US" altLang="ja-JP" sz="105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27" name="Picture 3" descr="Z:\03_05_BMファクトリー\01_ページデザイン\不要\icon\icon_f_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80" y="5497539"/>
            <a:ext cx="702897" cy="7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03_05_BMファクトリー\01_ページデザイン\不要\icon\133484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49" y="5090120"/>
            <a:ext cx="1418807" cy="14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188640" y="7207830"/>
            <a:ext cx="3060000" cy="43204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ものづくり関連情報</a:t>
            </a:r>
            <a:endParaRPr kumimoji="1" lang="ja-JP" altLang="en-US" sz="1600" b="1" dirty="0"/>
          </a:p>
        </p:txBody>
      </p:sp>
      <p:sp>
        <p:nvSpPr>
          <p:cNvPr id="14" name="角丸四角形 13"/>
          <p:cNvSpPr/>
          <p:nvPr/>
        </p:nvSpPr>
        <p:spPr>
          <a:xfrm>
            <a:off x="188640" y="8100392"/>
            <a:ext cx="3060000" cy="43204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企業情報</a:t>
            </a:r>
            <a:endParaRPr kumimoji="1" lang="ja-JP" altLang="en-US" sz="1600" b="1" dirty="0"/>
          </a:p>
        </p:txBody>
      </p:sp>
      <p:sp>
        <p:nvSpPr>
          <p:cNvPr id="15" name="角丸四角形 14"/>
          <p:cNvSpPr/>
          <p:nvPr/>
        </p:nvSpPr>
        <p:spPr>
          <a:xfrm>
            <a:off x="3573016" y="7207830"/>
            <a:ext cx="3060000" cy="43204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ものづくり機械設備情報</a:t>
            </a:r>
            <a:endParaRPr kumimoji="1" lang="ja-JP" altLang="en-US" sz="1600" b="1" dirty="0"/>
          </a:p>
        </p:txBody>
      </p:sp>
      <p:sp>
        <p:nvSpPr>
          <p:cNvPr id="16" name="角丸四角形 15"/>
          <p:cNvSpPr/>
          <p:nvPr/>
        </p:nvSpPr>
        <p:spPr>
          <a:xfrm>
            <a:off x="3573016" y="8100392"/>
            <a:ext cx="3060000" cy="43204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/>
              <a:t>商品サービス</a:t>
            </a:r>
            <a:r>
              <a:rPr kumimoji="1" lang="ja-JP" altLang="en-US" sz="1600" b="1" dirty="0" smtClean="0"/>
              <a:t>情報</a:t>
            </a:r>
            <a:endParaRPr kumimoji="1" lang="ja-JP" altLang="en-US" sz="1600" b="1" dirty="0"/>
          </a:p>
        </p:txBody>
      </p:sp>
      <p:sp>
        <p:nvSpPr>
          <p:cNvPr id="17" name="テキスト ボックス 16"/>
          <p:cNvSpPr txBox="1"/>
          <p:nvPr/>
        </p:nvSpPr>
        <p:spPr>
          <a:xfrm flipV="1">
            <a:off x="36000" y="6399848"/>
            <a:ext cx="6804000" cy="692432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0" rIns="0" rtlCol="0" anchor="ctr">
            <a:noAutofit/>
          </a:bodyPr>
          <a:lstStyle/>
          <a:p>
            <a:pPr algn="ctr"/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2656" y="7668344"/>
            <a:ext cx="28256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工場所在地、主力製品・技術、加工種別など、</a:t>
            </a:r>
            <a:r>
              <a:rPr lang="ja-JP" altLang="en-US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ものづくりに関する詳細情報</a:t>
            </a:r>
            <a:endParaRPr kumimoji="1" lang="en-US" altLang="ja-JP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17032" y="7668344"/>
            <a:ext cx="28256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自社の保有する機械設備情報（型番・台数など）、機械設備の画像</a:t>
            </a:r>
            <a:endParaRPr kumimoji="1" lang="en-US" altLang="ja-JP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5827" y="8536788"/>
            <a:ext cx="28256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自社（本社）所在地、企業ＰＲ、業種分類などの基本情報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75764" y="8536788"/>
            <a:ext cx="28256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自社製品の情報、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対応できる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サービス内容、技術情報など</a:t>
            </a:r>
            <a:endParaRPr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二等辺三角形 3"/>
          <p:cNvSpPr/>
          <p:nvPr/>
        </p:nvSpPr>
        <p:spPr>
          <a:xfrm flipV="1">
            <a:off x="290140" y="6584867"/>
            <a:ext cx="373976" cy="32239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3307" y="6429694"/>
            <a:ext cx="5988061" cy="622963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ja-JP" altLang="en-US" b="1" dirty="0" smtClean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この情報を登録すると、</a:t>
            </a:r>
            <a:r>
              <a:rPr lang="en-US" altLang="ja-JP" b="1" dirty="0" smtClean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BM</a:t>
            </a:r>
            <a:r>
              <a:rPr lang="ja-JP" altLang="en-US" b="1" dirty="0" smtClean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ファクトリーに掲載されます</a:t>
            </a:r>
            <a:endParaRPr kumimoji="1" lang="ja-JP" altLang="en-US" b="1" dirty="0">
              <a:solidFill>
                <a:srgbClr val="C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" y="0"/>
            <a:ext cx="6832749" cy="268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13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7" y="4139952"/>
            <a:ext cx="1916763" cy="454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角丸四角形 50"/>
          <p:cNvSpPr/>
          <p:nvPr/>
        </p:nvSpPr>
        <p:spPr>
          <a:xfrm>
            <a:off x="188639" y="3573295"/>
            <a:ext cx="6552727" cy="5319185"/>
          </a:xfrm>
          <a:prstGeom prst="roundRect">
            <a:avLst>
              <a:gd name="adj" fmla="val 4444"/>
            </a:avLst>
          </a:prstGeom>
          <a:solidFill>
            <a:schemeClr val="bg1">
              <a:alpha val="4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ホームベース 3"/>
          <p:cNvSpPr/>
          <p:nvPr/>
        </p:nvSpPr>
        <p:spPr>
          <a:xfrm>
            <a:off x="0" y="34392"/>
            <a:ext cx="3717032" cy="432048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/>
              <a:t>BM</a:t>
            </a:r>
            <a:r>
              <a:rPr kumimoji="1" lang="ja-JP" altLang="en-US" sz="1600" b="1" dirty="0" smtClean="0"/>
              <a:t>ファクトリーへの掲載方法</a:t>
            </a:r>
            <a:endParaRPr kumimoji="1" lang="ja-JP" altLang="en-US" sz="1600" b="1" dirty="0"/>
          </a:p>
        </p:txBody>
      </p:sp>
      <p:sp>
        <p:nvSpPr>
          <p:cNvPr id="3" name="角丸四角形 2"/>
          <p:cNvSpPr/>
          <p:nvPr/>
        </p:nvSpPr>
        <p:spPr>
          <a:xfrm>
            <a:off x="188640" y="608045"/>
            <a:ext cx="6552727" cy="2811827"/>
          </a:xfrm>
          <a:prstGeom prst="roundRect">
            <a:avLst>
              <a:gd name="adj" fmla="val 4444"/>
            </a:avLst>
          </a:prstGeom>
          <a:solidFill>
            <a:srgbClr val="FFFFFF">
              <a:alpha val="45098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44624" y="598860"/>
            <a:ext cx="2952328" cy="578062"/>
          </a:xfrm>
          <a:prstGeom prst="roundRect">
            <a:avLst>
              <a:gd name="adj" fmla="val 3236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ザ・ビジネスモールで</a:t>
            </a:r>
            <a:endParaRPr kumimoji="1" lang="en-US" altLang="ja-JP" sz="1600" b="1" dirty="0" smtClean="0"/>
          </a:p>
          <a:p>
            <a:pPr algn="ctr"/>
            <a:r>
              <a:rPr kumimoji="1" lang="ja-JP" altLang="en-US" sz="1600" b="1" dirty="0" smtClean="0"/>
              <a:t>マイページを開く</a:t>
            </a:r>
            <a:endParaRPr kumimoji="1" lang="ja-JP" altLang="en-US" sz="1600" b="1" dirty="0"/>
          </a:p>
        </p:txBody>
      </p:sp>
      <p:sp>
        <p:nvSpPr>
          <p:cNvPr id="17" name="角丸四角形 16"/>
          <p:cNvSpPr/>
          <p:nvPr/>
        </p:nvSpPr>
        <p:spPr>
          <a:xfrm>
            <a:off x="79715" y="3551188"/>
            <a:ext cx="2952328" cy="432048"/>
          </a:xfrm>
          <a:prstGeom prst="roundRect">
            <a:avLst>
              <a:gd name="adj" fmla="val 323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/>
              <a:t>ものづくり関連</a:t>
            </a:r>
            <a:r>
              <a:rPr lang="ja-JP" altLang="en-US" sz="1600" b="1" dirty="0" smtClean="0"/>
              <a:t>情報</a:t>
            </a:r>
            <a:endParaRPr lang="ja-JP" altLang="en-US" sz="1600" b="1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2682776" y="1754471"/>
            <a:ext cx="1710314" cy="945321"/>
            <a:chOff x="2476762" y="1331614"/>
            <a:chExt cx="4009942" cy="2216365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3"/>
            <a:srcRect l="16812" t="14628" r="18088" b="68175"/>
            <a:stretch/>
          </p:blipFill>
          <p:spPr>
            <a:xfrm>
              <a:off x="2476762" y="1331614"/>
              <a:ext cx="4009942" cy="662069"/>
            </a:xfrm>
            <a:prstGeom prst="rect">
              <a:avLst/>
            </a:prstGeom>
          </p:spPr>
        </p:pic>
        <p:sp>
          <p:nvSpPr>
            <p:cNvPr id="21" name="角丸四角形 20"/>
            <p:cNvSpPr/>
            <p:nvPr/>
          </p:nvSpPr>
          <p:spPr>
            <a:xfrm>
              <a:off x="5877272" y="1387739"/>
              <a:ext cx="468000" cy="2160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170" y="2055059"/>
              <a:ext cx="1261050" cy="149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下矢印 22"/>
            <p:cNvSpPr/>
            <p:nvPr/>
          </p:nvSpPr>
          <p:spPr>
            <a:xfrm>
              <a:off x="5964827" y="1603763"/>
              <a:ext cx="332229" cy="378532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2188688" y="2840033"/>
            <a:ext cx="4172520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kumimoji="1" lang="ja-JP" altLang="en-US" sz="900" dirty="0" smtClean="0">
                <a:latin typeface="+mn-ea"/>
              </a:rPr>
              <a:t>ザ・ビジネスモールのユーザー</a:t>
            </a:r>
            <a:r>
              <a:rPr kumimoji="1" lang="en-US" altLang="ja-JP" sz="900" dirty="0" smtClean="0">
                <a:latin typeface="+mn-ea"/>
              </a:rPr>
              <a:t>ID</a:t>
            </a:r>
            <a:r>
              <a:rPr kumimoji="1" lang="ja-JP" altLang="en-US" sz="900" dirty="0" smtClean="0">
                <a:latin typeface="+mn-ea"/>
              </a:rPr>
              <a:t>をお持ちでない場合は、ザ・ビジネスモールサイトよりユーザー</a:t>
            </a:r>
            <a:r>
              <a:rPr kumimoji="1" lang="en-US" altLang="ja-JP" sz="900" dirty="0" smtClean="0">
                <a:latin typeface="+mn-ea"/>
              </a:rPr>
              <a:t>ID</a:t>
            </a:r>
            <a:r>
              <a:rPr lang="ja-JP" altLang="en-US" sz="900" dirty="0" err="1" smtClean="0">
                <a:latin typeface="+mn-ea"/>
              </a:rPr>
              <a:t>を登</a:t>
            </a:r>
            <a:r>
              <a:rPr lang="ja-JP" altLang="en-US" sz="900" dirty="0" smtClean="0">
                <a:latin typeface="+mn-ea"/>
              </a:rPr>
              <a:t>録してください（無料）</a:t>
            </a:r>
            <a:r>
              <a:rPr lang="ja-JP" altLang="en-US" sz="900" dirty="0">
                <a:latin typeface="+mn-ea"/>
              </a:rPr>
              <a:t> </a:t>
            </a:r>
            <a:r>
              <a:rPr lang="ja-JP" altLang="en-US" sz="900" dirty="0" smtClean="0">
                <a:latin typeface="+mn-ea"/>
              </a:rPr>
              <a:t>。</a:t>
            </a:r>
            <a:endParaRPr lang="en-US" altLang="ja-JP" sz="900" dirty="0" smtClean="0">
              <a:latin typeface="+mn-ea"/>
            </a:endParaRPr>
          </a:p>
          <a:p>
            <a:r>
              <a:rPr kumimoji="1" lang="ja-JP" altLang="en-US" sz="900" dirty="0" smtClean="0">
                <a:latin typeface="+mn-ea"/>
              </a:rPr>
              <a:t>また、１社につき複数のユーザー</a:t>
            </a:r>
            <a:r>
              <a:rPr kumimoji="1" lang="en-US" altLang="ja-JP" sz="900" dirty="0" smtClean="0">
                <a:latin typeface="+mn-ea"/>
              </a:rPr>
              <a:t>ID</a:t>
            </a:r>
            <a:r>
              <a:rPr lang="ja-JP" altLang="en-US" sz="900" dirty="0" smtClean="0">
                <a:latin typeface="+mn-ea"/>
              </a:rPr>
              <a:t>をご登録いただけます。</a:t>
            </a:r>
            <a:endParaRPr kumimoji="1" lang="en-US" altLang="ja-JP" sz="900" dirty="0" smtClean="0"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2430" y="1189332"/>
            <a:ext cx="5776607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BM</a:t>
            </a: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ファクトリーへの掲載登録は、ザ・ビジネスモールのマイページより行います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11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3"/>
          <a:srcRect l="16812" t="14628" r="18088" b="68175"/>
          <a:stretch/>
        </p:blipFill>
        <p:spPr>
          <a:xfrm>
            <a:off x="5058133" y="1853636"/>
            <a:ext cx="1471721" cy="242991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56" y="2126891"/>
            <a:ext cx="1320947" cy="4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グループ化 44"/>
          <p:cNvGrpSpPr/>
          <p:nvPr/>
        </p:nvGrpSpPr>
        <p:grpSpPr>
          <a:xfrm>
            <a:off x="495534" y="1835696"/>
            <a:ext cx="1809863" cy="216024"/>
            <a:chOff x="1705789" y="1403648"/>
            <a:chExt cx="1809863" cy="216024"/>
          </a:xfrm>
        </p:grpSpPr>
        <p:sp>
          <p:nvSpPr>
            <p:cNvPr id="46" name="正方形/長方形 45"/>
            <p:cNvSpPr/>
            <p:nvPr/>
          </p:nvSpPr>
          <p:spPr>
            <a:xfrm>
              <a:off x="1705789" y="1403648"/>
              <a:ext cx="1363171" cy="216024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 smtClean="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rPr>
                <a:t>ザ・ビジネスモール</a:t>
              </a:r>
              <a:endParaRPr kumimoji="1" lang="ja-JP" altLang="en-US" sz="10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3007628" y="1403648"/>
              <a:ext cx="508024" cy="2160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 smtClean="0">
                  <a:solidFill>
                    <a:schemeClr val="bg1"/>
                  </a:solidFill>
                  <a:latin typeface="HG丸ｺﾞｼｯｸM-PRO" pitchFamily="50" charset="-128"/>
                  <a:ea typeface="HG丸ｺﾞｼｯｸM-PRO" pitchFamily="50" charset="-128"/>
                </a:rPr>
                <a:t>検索</a:t>
              </a:r>
              <a:endParaRPr kumimoji="1" lang="ja-JP" altLang="en-US" sz="1000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332656" y="1479793"/>
            <a:ext cx="196847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00B050"/>
                </a:solidFill>
                <a:latin typeface="+mn-ea"/>
              </a:rPr>
              <a:t>①「ザ・ビジネスモール」を検索</a:t>
            </a:r>
            <a:endParaRPr kumimoji="1" lang="en-US" altLang="ja-JP" sz="1200" dirty="0" smtClean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53697" y="1486689"/>
            <a:ext cx="209943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00B050"/>
                </a:solidFill>
                <a:latin typeface="+mn-ea"/>
              </a:rPr>
              <a:t>②ザ・ビジネスモールにログイン</a:t>
            </a:r>
            <a:endParaRPr kumimoji="1" lang="en-US" altLang="ja-JP" sz="1200" dirty="0" smtClean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984412" y="1486690"/>
            <a:ext cx="1684948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00B050"/>
                </a:solidFill>
                <a:latin typeface="+mn-ea"/>
              </a:rPr>
              <a:t>③マイページを開く</a:t>
            </a:r>
            <a:endParaRPr kumimoji="1" lang="en-US" altLang="ja-JP" sz="1200" dirty="0" smtClean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106831" y="3578402"/>
            <a:ext cx="3490521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工場所在地、主力製品・技術、加工種別など</a:t>
            </a:r>
            <a:r>
              <a:rPr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12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ものづくり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に関する詳細</a:t>
            </a:r>
            <a:r>
              <a:rPr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情報を掲載できます。</a:t>
            </a:r>
            <a:endParaRPr lang="en-US" altLang="ja-JP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6" name="下矢印 65"/>
          <p:cNvSpPr/>
          <p:nvPr/>
        </p:nvSpPr>
        <p:spPr>
          <a:xfrm>
            <a:off x="596215" y="5278749"/>
            <a:ext cx="378344" cy="2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5" y="5496428"/>
            <a:ext cx="2302110" cy="39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下矢印 68"/>
          <p:cNvSpPr/>
          <p:nvPr/>
        </p:nvSpPr>
        <p:spPr>
          <a:xfrm>
            <a:off x="596215" y="5893539"/>
            <a:ext cx="378344" cy="2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98495" y="6086010"/>
            <a:ext cx="2814481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「ものづくり」の</a:t>
            </a:r>
            <a:r>
              <a:rPr lang="ja-JP" altLang="en-US" sz="1100" b="1" dirty="0" smtClean="0">
                <a:solidFill>
                  <a:srgbClr val="C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“入力する”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をクリック</a:t>
            </a:r>
            <a:endParaRPr lang="en-US" altLang="ja-JP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1" name="下矢印 70"/>
          <p:cNvSpPr/>
          <p:nvPr/>
        </p:nvSpPr>
        <p:spPr>
          <a:xfrm>
            <a:off x="596215" y="6372881"/>
            <a:ext cx="378344" cy="2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98495" y="6596913"/>
            <a:ext cx="2719584" cy="864855"/>
            <a:chOff x="421384" y="6826876"/>
            <a:chExt cx="2719584" cy="864855"/>
          </a:xfrm>
        </p:grpSpPr>
        <p:pic>
          <p:nvPicPr>
            <p:cNvPr id="63" name="図 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1384" y="6826876"/>
              <a:ext cx="1231706" cy="864855"/>
            </a:xfrm>
            <a:prstGeom prst="rect">
              <a:avLst/>
            </a:prstGeom>
          </p:spPr>
        </p:pic>
        <p:sp>
          <p:nvSpPr>
            <p:cNvPr id="72" name="テキスト ボックス 71"/>
            <p:cNvSpPr txBox="1"/>
            <p:nvPr/>
          </p:nvSpPr>
          <p:spPr>
            <a:xfrm>
              <a:off x="1624801" y="6850307"/>
              <a:ext cx="1516167" cy="6001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ja-JP" altLang="en-US" sz="11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工場所在地や、製品技術分野など、それぞれの</a:t>
              </a:r>
              <a:r>
                <a:rPr lang="ja-JP" altLang="en-US" sz="1100" b="1" dirty="0" err="1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項目をを入力</a:t>
              </a:r>
              <a:endParaRPr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332656" y="7821808"/>
            <a:ext cx="329870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70C0"/>
                </a:solidFill>
                <a:latin typeface="+mn-ea"/>
              </a:rPr>
              <a:t>ものづくり関連情報は何個も登録ができます。</a:t>
            </a:r>
            <a:endParaRPr kumimoji="1" lang="en-US" altLang="ja-JP" sz="1200" b="1" dirty="0" smtClean="0">
              <a:solidFill>
                <a:srgbClr val="0070C0"/>
              </a:solidFill>
              <a:latin typeface="+mn-ea"/>
            </a:endParaRPr>
          </a:p>
          <a:p>
            <a:r>
              <a:rPr lang="ja-JP" altLang="en-US" sz="1200" b="1" dirty="0" smtClean="0">
                <a:solidFill>
                  <a:srgbClr val="0070C0"/>
                </a:solidFill>
                <a:latin typeface="+mn-ea"/>
              </a:rPr>
              <a:t>工場ごと、技術分野ごとに分けて登録も可能です。</a:t>
            </a:r>
            <a:endParaRPr kumimoji="1" lang="en-US" altLang="ja-JP" sz="1200" b="1" dirty="0" smtClean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" y="3019161"/>
            <a:ext cx="1754098" cy="30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テキスト ボックス 76"/>
          <p:cNvSpPr txBox="1"/>
          <p:nvPr/>
        </p:nvSpPr>
        <p:spPr>
          <a:xfrm>
            <a:off x="421515" y="2107659"/>
            <a:ext cx="219512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または</a:t>
            </a:r>
            <a:endParaRPr kumimoji="1" lang="en-US" altLang="ja-JP" sz="1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00" u="sng" dirty="0"/>
              <a:t>https://www.b-mall.ne.jp/mypage.aspx</a:t>
            </a:r>
            <a:endParaRPr kumimoji="1" lang="en-US" altLang="ja-JP" sz="1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21990" y="2837066"/>
            <a:ext cx="175409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ja-JP" altLang="en-US" sz="800" b="1" dirty="0" smtClean="0">
                <a:latin typeface="+mn-ea"/>
              </a:rPr>
              <a:t>ユーザー</a:t>
            </a:r>
            <a:r>
              <a:rPr kumimoji="1" lang="en-US" altLang="ja-JP" sz="800" b="1" dirty="0" smtClean="0">
                <a:latin typeface="+mn-ea"/>
              </a:rPr>
              <a:t>ID</a:t>
            </a:r>
            <a:r>
              <a:rPr kumimoji="1" lang="ja-JP" altLang="en-US" sz="800" b="1" dirty="0" smtClean="0">
                <a:latin typeface="+mn-ea"/>
              </a:rPr>
              <a:t>の新規登録はこのボタンから</a:t>
            </a:r>
            <a:endParaRPr kumimoji="1" lang="en-US" altLang="ja-JP" sz="800" b="1" dirty="0" smtClean="0">
              <a:latin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72" y="4767653"/>
            <a:ext cx="2988636" cy="22422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882782"/>
            <a:ext cx="2367949" cy="31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フローチャート: 処理 6"/>
          <p:cNvSpPr/>
          <p:nvPr/>
        </p:nvSpPr>
        <p:spPr>
          <a:xfrm>
            <a:off x="332656" y="4633085"/>
            <a:ext cx="2785423" cy="3116715"/>
          </a:xfrm>
          <a:prstGeom prst="flowChartProcess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3" name="Picture 5" descr="Z:\02_00_サイトデザイン\イラストお姉さん\10192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5" y="4139952"/>
            <a:ext cx="647615" cy="6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908720" y="42444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登録方法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574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ホームベース 3"/>
          <p:cNvSpPr/>
          <p:nvPr/>
        </p:nvSpPr>
        <p:spPr>
          <a:xfrm>
            <a:off x="0" y="34392"/>
            <a:ext cx="3219431" cy="432048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/>
              <a:t>BM</a:t>
            </a:r>
            <a:r>
              <a:rPr kumimoji="1" lang="ja-JP" altLang="en-US" sz="1600" b="1" dirty="0" smtClean="0"/>
              <a:t>ファクトリー登録方法</a:t>
            </a:r>
            <a:endParaRPr kumimoji="1" lang="ja-JP" altLang="en-US" sz="1600" b="1" dirty="0"/>
          </a:p>
        </p:txBody>
      </p:sp>
      <p:sp>
        <p:nvSpPr>
          <p:cNvPr id="13" name="角丸四角形 12"/>
          <p:cNvSpPr/>
          <p:nvPr/>
        </p:nvSpPr>
        <p:spPr>
          <a:xfrm>
            <a:off x="188639" y="548959"/>
            <a:ext cx="6552727" cy="8343521"/>
          </a:xfrm>
          <a:prstGeom prst="roundRect">
            <a:avLst>
              <a:gd name="adj" fmla="val 4444"/>
            </a:avLst>
          </a:prstGeom>
          <a:solidFill>
            <a:schemeClr val="bg1">
              <a:alpha val="4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79715" y="539552"/>
            <a:ext cx="2952328" cy="432048"/>
          </a:xfrm>
          <a:prstGeom prst="roundRect">
            <a:avLst>
              <a:gd name="adj" fmla="val 323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/>
              <a:t>ものづくり機械設備情報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089341" y="550727"/>
            <a:ext cx="3443822" cy="45840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自社の保有する機械設備情報（型番・台数など）、機械設備の</a:t>
            </a:r>
            <a:r>
              <a:rPr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画像を掲載できます</a:t>
            </a:r>
            <a:endParaRPr lang="en-US" altLang="ja-JP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5" y="5549627"/>
            <a:ext cx="2695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下矢印 27"/>
          <p:cNvSpPr/>
          <p:nvPr/>
        </p:nvSpPr>
        <p:spPr>
          <a:xfrm>
            <a:off x="419165" y="5940152"/>
            <a:ext cx="378344" cy="2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5" y="6159946"/>
            <a:ext cx="2590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5" y="6879864"/>
            <a:ext cx="2581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下矢印 28"/>
          <p:cNvSpPr/>
          <p:nvPr/>
        </p:nvSpPr>
        <p:spPr>
          <a:xfrm>
            <a:off x="419165" y="6598096"/>
            <a:ext cx="378344" cy="2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5" y="7413473"/>
            <a:ext cx="1884290" cy="56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下矢印 30"/>
          <p:cNvSpPr/>
          <p:nvPr/>
        </p:nvSpPr>
        <p:spPr>
          <a:xfrm>
            <a:off x="419165" y="7203714"/>
            <a:ext cx="378344" cy="2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下矢印 37"/>
          <p:cNvSpPr/>
          <p:nvPr/>
        </p:nvSpPr>
        <p:spPr>
          <a:xfrm>
            <a:off x="3709266" y="5906823"/>
            <a:ext cx="378344" cy="2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1097297"/>
            <a:ext cx="4137859" cy="282663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線吹き出し 1 (枠付き) 29"/>
          <p:cNvSpPr/>
          <p:nvPr/>
        </p:nvSpPr>
        <p:spPr>
          <a:xfrm>
            <a:off x="701075" y="3635896"/>
            <a:ext cx="1980625" cy="432048"/>
          </a:xfrm>
          <a:prstGeom prst="borderCallout1">
            <a:avLst>
              <a:gd name="adj1" fmla="val -16524"/>
              <a:gd name="adj2" fmla="val 16674"/>
              <a:gd name="adj3" fmla="val -366637"/>
              <a:gd name="adj4" fmla="val 7323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rgbClr val="C00000"/>
                </a:solidFill>
              </a:rPr>
              <a:t>機械設備画像</a:t>
            </a:r>
            <a:endParaRPr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32" name="線吹き出し 1 (枠付き) 31"/>
          <p:cNvSpPr/>
          <p:nvPr/>
        </p:nvSpPr>
        <p:spPr>
          <a:xfrm flipH="1">
            <a:off x="3946070" y="3635896"/>
            <a:ext cx="1980625" cy="432048"/>
          </a:xfrm>
          <a:prstGeom prst="borderCallout1">
            <a:avLst>
              <a:gd name="adj1" fmla="val -22403"/>
              <a:gd name="adj2" fmla="val 51941"/>
              <a:gd name="adj3" fmla="val -110900"/>
              <a:gd name="adj4" fmla="val 8606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rgbClr val="C00000"/>
                </a:solidFill>
              </a:rPr>
              <a:t>機械設備情報</a:t>
            </a:r>
            <a:endParaRPr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4340" y="4101852"/>
            <a:ext cx="2314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自社が保有している機械設備の画像を登録します。（５点まで）</a:t>
            </a:r>
            <a:b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画像を読み込みし、「画像を登録する」ボタンを押して確定します。 </a:t>
            </a:r>
            <a:endParaRPr kumimoji="1" lang="ja-JP" altLang="en-US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779335" y="4101852"/>
            <a:ext cx="280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自社が保有している機械設備の情報を、種類ごとに登録します。</a:t>
            </a:r>
            <a:br>
              <a:rPr lang="ja-JP" altLang="en-US" sz="1100" dirty="0"/>
            </a:br>
            <a:r>
              <a:rPr lang="ja-JP" altLang="en-US" sz="1100" dirty="0"/>
              <a:t>各項目の内容を入力後、「登録する」ボタンを押して確定します。 </a:t>
            </a:r>
            <a:endParaRPr kumimoji="1" lang="ja-JP" altLang="en-US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66" y="6124697"/>
            <a:ext cx="2571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下矢印 34"/>
          <p:cNvSpPr/>
          <p:nvPr/>
        </p:nvSpPr>
        <p:spPr>
          <a:xfrm>
            <a:off x="3709266" y="6600947"/>
            <a:ext cx="378344" cy="2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66" y="8073886"/>
            <a:ext cx="1504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下矢印 40"/>
          <p:cNvSpPr/>
          <p:nvPr/>
        </p:nvSpPr>
        <p:spPr>
          <a:xfrm>
            <a:off x="3709266" y="7880276"/>
            <a:ext cx="378344" cy="2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08" y="6824734"/>
            <a:ext cx="1014815" cy="98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4914482" y="6824733"/>
            <a:ext cx="1516167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保有している機械設備の機種・機械名や、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種類・型番など、それぞれの</a:t>
            </a:r>
            <a:r>
              <a:rPr lang="ja-JP" altLang="en-US" sz="1100" b="1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項目をを入力</a:t>
            </a:r>
            <a:endParaRPr lang="en-US" altLang="ja-JP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4" name="フローチャート: 処理 43"/>
          <p:cNvSpPr/>
          <p:nvPr/>
        </p:nvSpPr>
        <p:spPr>
          <a:xfrm>
            <a:off x="332656" y="5343717"/>
            <a:ext cx="2785423" cy="3116715"/>
          </a:xfrm>
          <a:prstGeom prst="flowChartProcess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Picture 5" descr="Z:\02_00_サイトデザイン\イラストお姉さん\10192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5" y="4860032"/>
            <a:ext cx="647615" cy="6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908720" y="50225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登録方法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53" y="5551084"/>
            <a:ext cx="2695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フローチャート: 処理 47"/>
          <p:cNvSpPr/>
          <p:nvPr/>
        </p:nvSpPr>
        <p:spPr>
          <a:xfrm>
            <a:off x="3594019" y="5343717"/>
            <a:ext cx="2785423" cy="3358819"/>
          </a:xfrm>
          <a:prstGeom prst="flowChartProcess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Picture 5" descr="Z:\02_00_サイトデザイン\イラストお姉さん\10192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60032"/>
            <a:ext cx="647615" cy="6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/>
          <p:cNvSpPr txBox="1"/>
          <p:nvPr/>
        </p:nvSpPr>
        <p:spPr>
          <a:xfrm>
            <a:off x="4170083" y="50225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登録方法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82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ホームベース 3"/>
          <p:cNvSpPr/>
          <p:nvPr/>
        </p:nvSpPr>
        <p:spPr>
          <a:xfrm>
            <a:off x="0" y="34392"/>
            <a:ext cx="3219431" cy="432048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/>
              <a:t>BM</a:t>
            </a:r>
            <a:r>
              <a:rPr kumimoji="1" lang="ja-JP" altLang="en-US" sz="1600" b="1" dirty="0" smtClean="0"/>
              <a:t>ファクトリー登録方法</a:t>
            </a:r>
            <a:endParaRPr kumimoji="1" lang="ja-JP" altLang="en-US" sz="1600" b="1" dirty="0"/>
          </a:p>
        </p:txBody>
      </p:sp>
      <p:sp>
        <p:nvSpPr>
          <p:cNvPr id="13" name="角丸四角形 12"/>
          <p:cNvSpPr/>
          <p:nvPr/>
        </p:nvSpPr>
        <p:spPr>
          <a:xfrm>
            <a:off x="188639" y="548959"/>
            <a:ext cx="6552727" cy="3951033"/>
          </a:xfrm>
          <a:prstGeom prst="roundRect">
            <a:avLst>
              <a:gd name="adj" fmla="val 4444"/>
            </a:avLst>
          </a:prstGeom>
          <a:solidFill>
            <a:schemeClr val="bg1">
              <a:alpha val="4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79715" y="514838"/>
            <a:ext cx="2952328" cy="432048"/>
          </a:xfrm>
          <a:prstGeom prst="roundRect">
            <a:avLst>
              <a:gd name="adj" fmla="val 323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/>
              <a:t>企業情報</a:t>
            </a:r>
            <a:endParaRPr lang="ja-JP" altLang="en-US" sz="1600" b="1" dirty="0"/>
          </a:p>
        </p:txBody>
      </p:sp>
      <p:sp>
        <p:nvSpPr>
          <p:cNvPr id="15" name="角丸四角形 14"/>
          <p:cNvSpPr/>
          <p:nvPr/>
        </p:nvSpPr>
        <p:spPr>
          <a:xfrm>
            <a:off x="188639" y="4668722"/>
            <a:ext cx="6552727" cy="3951033"/>
          </a:xfrm>
          <a:prstGeom prst="roundRect">
            <a:avLst>
              <a:gd name="adj" fmla="val 4444"/>
            </a:avLst>
          </a:prstGeom>
          <a:solidFill>
            <a:schemeClr val="bg1">
              <a:alpha val="4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79715" y="4644008"/>
            <a:ext cx="3060000" cy="43204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/>
              <a:t>商品サービス</a:t>
            </a:r>
            <a:r>
              <a:rPr kumimoji="1" lang="ja-JP" altLang="en-US" sz="1600" b="1" dirty="0" smtClean="0"/>
              <a:t>情報</a:t>
            </a:r>
            <a:endParaRPr kumimoji="1" lang="ja-JP" altLang="en-US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1044568"/>
            <a:ext cx="2838281" cy="309538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089341" y="550727"/>
            <a:ext cx="3443822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自社</a:t>
            </a:r>
            <a:r>
              <a:rPr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の所在地や業種、企業ＰＲなど企業の基本情報を掲載します。</a:t>
            </a:r>
            <a:endParaRPr lang="en-US" altLang="ja-JP" sz="1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フローチャート: 処理 8"/>
          <p:cNvSpPr/>
          <p:nvPr/>
        </p:nvSpPr>
        <p:spPr>
          <a:xfrm>
            <a:off x="499561" y="1527293"/>
            <a:ext cx="2785423" cy="2756675"/>
          </a:xfrm>
          <a:prstGeom prst="flowChartProcess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5" descr="Z:\02_00_サイトデザイン\イラストお姉さん\1019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0" y="1043608"/>
            <a:ext cx="647615" cy="6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075625" y="12061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登録方法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6" y="1835696"/>
            <a:ext cx="2438528" cy="33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下矢印 13"/>
          <p:cNvSpPr/>
          <p:nvPr/>
        </p:nvSpPr>
        <p:spPr>
          <a:xfrm>
            <a:off x="658501" y="2170223"/>
            <a:ext cx="378344" cy="2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8" y="2490857"/>
            <a:ext cx="1573408" cy="107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667454" y="3514527"/>
            <a:ext cx="2472261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企業名、事業所名など基本情報をそれぞれ入力します。</a:t>
            </a:r>
            <a:endParaRPr lang="en-US" altLang="ja-JP" sz="11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b="1" dirty="0" smtClean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100" b="1" dirty="0" smtClean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業種は「製造業」を選択します。</a:t>
            </a:r>
            <a:endParaRPr lang="en-US" altLang="ja-JP" sz="1100" b="1" dirty="0" smtClean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b="1" dirty="0" smtClean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100" b="1" dirty="0" smtClean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業種はいくつでも登録可能です。</a:t>
            </a:r>
            <a:endParaRPr lang="en-US" altLang="ja-JP" sz="11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211024" y="4682085"/>
            <a:ext cx="3443822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自社製品やサービスを画像つきで掲載できます（１０点まで）</a:t>
            </a:r>
            <a:endPara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43" y="5299853"/>
            <a:ext cx="2849562" cy="66501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66" y="6108882"/>
            <a:ext cx="2657501" cy="222900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>
            <a:off x="5301208" y="5748842"/>
            <a:ext cx="0" cy="5040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1" y="5942813"/>
            <a:ext cx="2466723" cy="31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フローチャート: 処理 22"/>
          <p:cNvSpPr/>
          <p:nvPr/>
        </p:nvSpPr>
        <p:spPr>
          <a:xfrm>
            <a:off x="499560" y="5664058"/>
            <a:ext cx="2785423" cy="2756675"/>
          </a:xfrm>
          <a:prstGeom prst="flowChartProcess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Picture 5" descr="Z:\02_00_サイトデザイン\イラストお姉さん\1019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9" y="5180373"/>
            <a:ext cx="647615" cy="6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1075624" y="53429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登録方法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下矢印 26"/>
          <p:cNvSpPr/>
          <p:nvPr/>
        </p:nvSpPr>
        <p:spPr>
          <a:xfrm>
            <a:off x="658500" y="6248932"/>
            <a:ext cx="378344" cy="2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6" y="6468922"/>
            <a:ext cx="2438528" cy="33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下矢印 30"/>
          <p:cNvSpPr/>
          <p:nvPr/>
        </p:nvSpPr>
        <p:spPr>
          <a:xfrm>
            <a:off x="646310" y="6788173"/>
            <a:ext cx="378344" cy="216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2" y="7070577"/>
            <a:ext cx="1252522" cy="12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1798683" y="7058979"/>
            <a:ext cx="1412342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タイトル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、カテゴリ、画像、リンク先、説明文（</a:t>
            </a:r>
            <a:r>
              <a:rPr lang="en-US" altLang="ja-JP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1000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文字）など</a:t>
            </a:r>
            <a:endParaRPr lang="en-US" altLang="ja-JP" sz="11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それぞれ入力します。</a:t>
            </a:r>
            <a:endParaRPr lang="en-US" altLang="ja-JP" sz="11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" y="8840535"/>
            <a:ext cx="1418003" cy="2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555879" y="8846159"/>
            <a:ext cx="53021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 smtClean="0">
                <a:latin typeface="+mn-ea"/>
              </a:rPr>
              <a:t>操作方法などご不明な点はお気軽にお問合せ下さい</a:t>
            </a:r>
            <a:endParaRPr kumimoji="1" lang="en-US" altLang="ja-JP" sz="900" dirty="0" smtClean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ザ・</a:t>
            </a:r>
            <a:r>
              <a:rPr lang="ja-JP" altLang="en-US" sz="900" dirty="0" smtClean="0">
                <a:latin typeface="+mn-ea"/>
              </a:rPr>
              <a:t>ビジネスモール事務局（大阪商工会議所内）</a:t>
            </a:r>
            <a:r>
              <a:rPr lang="en-US" altLang="ja-JP" sz="900" dirty="0" smtClean="0">
                <a:latin typeface="+mn-ea"/>
              </a:rPr>
              <a:t>TEL</a:t>
            </a:r>
            <a:r>
              <a:rPr lang="ja-JP" altLang="en-US" sz="900" dirty="0" smtClean="0">
                <a:latin typeface="+mn-ea"/>
              </a:rPr>
              <a:t>：</a:t>
            </a:r>
            <a:r>
              <a:rPr lang="en-US" altLang="ja-JP" sz="900" dirty="0" smtClean="0">
                <a:latin typeface="+mn-ea"/>
              </a:rPr>
              <a:t>050-7105-6220</a:t>
            </a:r>
            <a:r>
              <a:rPr lang="ja-JP" altLang="en-US" sz="900" dirty="0" smtClean="0">
                <a:latin typeface="+mn-ea"/>
              </a:rPr>
              <a:t>　メール：</a:t>
            </a:r>
            <a:r>
              <a:rPr lang="en-US" altLang="ja-JP" sz="900" dirty="0" smtClean="0">
                <a:latin typeface="+mn-ea"/>
              </a:rPr>
              <a:t>b-mall@b-mall.ne.jp</a:t>
            </a:r>
            <a:endParaRPr kumimoji="1" lang="ja-JP" altLang="en-US" sz="9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5215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519</Words>
  <Application>Microsoft Office PowerPoint</Application>
  <PresentationFormat>画面に合わせる (4:3)</PresentationFormat>
  <Paragraphs>71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shimada</dc:creator>
  <cp:lastModifiedBy>shimada</cp:lastModifiedBy>
  <cp:revision>34</cp:revision>
  <cp:lastPrinted>2017-12-07T06:09:28Z</cp:lastPrinted>
  <dcterms:created xsi:type="dcterms:W3CDTF">2017-12-01T01:20:56Z</dcterms:created>
  <dcterms:modified xsi:type="dcterms:W3CDTF">2017-12-07T06:11:21Z</dcterms:modified>
</cp:coreProperties>
</file>