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33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24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94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0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89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74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43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92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921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43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12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1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FA65A-6FFE-469D-84EB-7ED6160221E5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BC75F-6089-4981-B750-C9B5D00DFF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10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48991"/>
            <a:ext cx="1612232" cy="1135245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263703" y="266079"/>
            <a:ext cx="5027017" cy="8617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1" lang="ja-JP" altLang="en-US" sz="28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ザ・ビジネスモール事務局主催</a:t>
            </a:r>
            <a:endParaRPr kumimoji="1" lang="en-US" altLang="ja-JP" sz="28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28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会員向けオンラインセミナー</a:t>
            </a:r>
            <a:endParaRPr kumimoji="1" lang="ja-JP" altLang="en-US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926838"/>
              </p:ext>
            </p:extLst>
          </p:nvPr>
        </p:nvGraphicFramePr>
        <p:xfrm>
          <a:off x="62749" y="2832166"/>
          <a:ext cx="6689694" cy="582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966">
                  <a:extLst>
                    <a:ext uri="{9D8B030D-6E8A-4147-A177-3AD203B41FA5}">
                      <a16:colId xmlns:a16="http://schemas.microsoft.com/office/drawing/2014/main" val="2691759546"/>
                    </a:ext>
                  </a:extLst>
                </a:gridCol>
                <a:gridCol w="759576">
                  <a:extLst>
                    <a:ext uri="{9D8B030D-6E8A-4147-A177-3AD203B41FA5}">
                      <a16:colId xmlns:a16="http://schemas.microsoft.com/office/drawing/2014/main" val="1514152995"/>
                    </a:ext>
                  </a:extLst>
                </a:gridCol>
                <a:gridCol w="378394">
                  <a:extLst>
                    <a:ext uri="{9D8B030D-6E8A-4147-A177-3AD203B41FA5}">
                      <a16:colId xmlns:a16="http://schemas.microsoft.com/office/drawing/2014/main" val="49730326"/>
                    </a:ext>
                  </a:extLst>
                </a:gridCol>
                <a:gridCol w="2472171">
                  <a:extLst>
                    <a:ext uri="{9D8B030D-6E8A-4147-A177-3AD203B41FA5}">
                      <a16:colId xmlns:a16="http://schemas.microsoft.com/office/drawing/2014/main" val="3436430558"/>
                    </a:ext>
                  </a:extLst>
                </a:gridCol>
                <a:gridCol w="2459558">
                  <a:extLst>
                    <a:ext uri="{9D8B030D-6E8A-4147-A177-3AD203B41FA5}">
                      <a16:colId xmlns:a16="http://schemas.microsoft.com/office/drawing/2014/main" val="1602749089"/>
                    </a:ext>
                  </a:extLst>
                </a:gridCol>
                <a:gridCol w="394029">
                  <a:extLst>
                    <a:ext uri="{9D8B030D-6E8A-4147-A177-3AD203B41FA5}">
                      <a16:colId xmlns:a16="http://schemas.microsoft.com/office/drawing/2014/main" val="2394262911"/>
                    </a:ext>
                  </a:extLst>
                </a:gridCol>
              </a:tblGrid>
              <a:tr h="362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開催日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タイトル（仮）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主な内容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時間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08798"/>
                  </a:ext>
                </a:extLst>
              </a:tr>
              <a:tr h="81600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29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水</a:t>
                      </a:r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ザ・ビジネスモールを</a:t>
                      </a:r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使って</a:t>
                      </a:r>
                      <a:endParaRPr lang="en-US" altLang="ja-JP" sz="1200" b="1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販路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開拓してみませんか？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BM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の紹介～ユーザー登録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・概要説明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・サービス紹介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・ザ・ビジネスモール利用のメリット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・利用事例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・ユーザー登録方法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741316"/>
                  </a:ext>
                </a:extLst>
              </a:tr>
              <a:tr h="105778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火</a:t>
                      </a:r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ザ・ビジネスモールの活用方法　</a:t>
                      </a:r>
                      <a:endParaRPr lang="en-US" altLang="ja-JP" sz="1200" b="1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ＰＲ編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ログイン～実際の操作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方法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・ログイン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・企業</a:t>
                      </a:r>
                      <a:r>
                        <a:rPr lang="en-US" altLang="ja-JP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PR</a:t>
                      </a:r>
                      <a:r>
                        <a:rPr lang="ja-JP" altLang="en-US" sz="800" u="none" strike="noStrike" dirty="0" err="1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商品サービス、追加情報の登録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</a:t>
                      </a:r>
                      <a:r>
                        <a:rPr lang="en-US" altLang="ja-JP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YouTube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の登録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・ｂｍトレンド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・掲載ページへの反映と、検索への反映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・機械説明情報の登録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lang="en-US" altLang="ja-JP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BM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ファクトリー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について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lang="ja-JP" altLang="en-US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957603"/>
                  </a:ext>
                </a:extLst>
              </a:tr>
              <a:tr h="93689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26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火</a:t>
                      </a:r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ザ・ビジネスモールの活用方法　</a:t>
                      </a:r>
                      <a:endParaRPr lang="en-US" altLang="ja-JP" sz="1200" b="1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マッチング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－買い手編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ログイン～実際の操作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方法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・商談モールの仕組みの説明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・買い手としてのルール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・案件登録方法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・案件募集開始後の流れ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・質問への回答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・応募社との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やり取り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370220"/>
                  </a:ext>
                </a:extLst>
              </a:tr>
              <a:tr h="10660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火</a:t>
                      </a:r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ザ・ビジネスモールの活用方法　</a:t>
                      </a:r>
                      <a:endParaRPr lang="en-US" altLang="ja-JP" sz="1200" b="1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マッチング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－売り手編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ログイン～実際の操作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方法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・商談モールの仕組みの説明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・売り手としての活用方法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・案件メールの設定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・案件詳細画面の見方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質問と応募につ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いて　注意点と操作方法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・応募後の流れ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・買い手との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やり取り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937161"/>
                  </a:ext>
                </a:extLst>
              </a:tr>
              <a:tr h="144537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lang="en-US" altLang="ja-JP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lang="ja-JP" altLang="en-US" sz="105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火</a:t>
                      </a:r>
                      <a:r>
                        <a:rPr lang="en-US" altLang="ja-JP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街で活躍</a:t>
                      </a:r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する</a:t>
                      </a:r>
                      <a:endParaRPr lang="en-US" altLang="ja-JP" sz="1200" b="1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お店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のホームページに</a:t>
                      </a:r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♪</a:t>
                      </a:r>
                      <a:endParaRPr lang="en-US" altLang="ja-JP" sz="1200" b="1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1200" b="1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あたり</a:t>
                      </a:r>
                      <a:r>
                        <a:rPr lang="en-US" altLang="ja-JP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550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円の嬉しいサービス「</a:t>
                      </a:r>
                      <a:r>
                        <a:rPr lang="en-US" altLang="ja-JP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BM</a:t>
                      </a:r>
                      <a:r>
                        <a:rPr lang="ja-JP" altLang="en-US" sz="12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テンポ」のご紹介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BM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テンポの紹介～実際の操作方法</a:t>
                      </a:r>
                      <a:endParaRPr lang="en-US" altLang="ja-JP" sz="800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・サービスの紹介、特長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・ログイン～基本情報編集～テンプレート適用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・ページ編集方法のご紹介</a:t>
                      </a:r>
                      <a:b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・下書き保存と公開ページについて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・タブ編集と削除の注意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・クーポンページ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・公開ＵＲＬと、独自ドメインサービスの紹介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</a:t>
                      </a:r>
                      <a:r>
                        <a:rPr lang="en-US" altLang="ja-JP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YouTube</a:t>
                      </a:r>
                      <a:r>
                        <a:rPr lang="ja-JP" altLang="en-US" sz="800" u="none" strike="noStrike" dirty="0" err="1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lang="en-US" altLang="ja-JP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Facebook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</a:t>
                      </a: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埋め込み</a:t>
                      </a:r>
                      <a:b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・検索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エンジン向け設定</a:t>
                      </a:r>
                      <a:endParaRPr lang="en-US" altLang="ja-JP" sz="800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・買い物かごを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つける場合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は</a:t>
                      </a:r>
                      <a:endParaRPr lang="en-US" altLang="ja-JP" sz="800" u="none" strike="noStrike" dirty="0" smtClean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</a:t>
                      </a:r>
                      <a:r>
                        <a:rPr lang="en-US" altLang="ja-JP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b-</a:t>
                      </a:r>
                      <a:r>
                        <a:rPr lang="en-US" altLang="ja-JP" sz="800" u="none" strike="noStrike" dirty="0" err="1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SmileShop</a:t>
                      </a:r>
                      <a:r>
                        <a:rPr lang="ja-JP" altLang="en-US" sz="8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の簡単な紹介）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50</a:t>
                      </a:r>
                      <a:r>
                        <a:rPr lang="ja-JP" altLang="en-US" sz="9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84128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263703" y="1055515"/>
            <a:ext cx="334484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dirty="0"/>
              <a:t>https://www.b-mall.ne.jp/seminar/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7" y="1"/>
            <a:ext cx="1538115" cy="265029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519" y="472006"/>
            <a:ext cx="1579311" cy="1184483"/>
          </a:xfrm>
          <a:prstGeom prst="rect">
            <a:avLst/>
          </a:prstGeom>
        </p:spPr>
      </p:pic>
      <p:sp>
        <p:nvSpPr>
          <p:cNvPr id="12" name="角丸四角形 11"/>
          <p:cNvSpPr/>
          <p:nvPr/>
        </p:nvSpPr>
        <p:spPr>
          <a:xfrm>
            <a:off x="1803028" y="1332655"/>
            <a:ext cx="1985211" cy="319023"/>
          </a:xfrm>
          <a:prstGeom prst="round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b="1" dirty="0" smtClean="0"/>
              <a:t>どなたでも受講可</a:t>
            </a:r>
            <a:endParaRPr kumimoji="1" lang="ja-JP" altLang="en-US" b="1" dirty="0"/>
          </a:p>
        </p:txBody>
      </p:sp>
      <p:sp>
        <p:nvSpPr>
          <p:cNvPr id="13" name="角丸四角形 12"/>
          <p:cNvSpPr/>
          <p:nvPr/>
        </p:nvSpPr>
        <p:spPr>
          <a:xfrm>
            <a:off x="3847811" y="1332655"/>
            <a:ext cx="1264137" cy="319023"/>
          </a:xfrm>
          <a:prstGeom prst="round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b="1" dirty="0" smtClean="0"/>
              <a:t>受講無料</a:t>
            </a:r>
            <a:endParaRPr kumimoji="1" lang="ja-JP" altLang="en-US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04265" y="1757174"/>
            <a:ext cx="5048178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900" dirty="0" smtClean="0">
                <a:latin typeface="+mn-ea"/>
              </a:rPr>
              <a:t>ザ・ビジネスモールの概要から使い方まで、オンラインで学んでいただけます。</a:t>
            </a:r>
            <a:endParaRPr kumimoji="1" lang="en-US" altLang="ja-JP" sz="900" dirty="0" smtClean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ザ・</a:t>
            </a:r>
            <a:r>
              <a:rPr kumimoji="1" lang="ja-JP" altLang="en-US" sz="900" dirty="0" smtClean="0">
                <a:latin typeface="+mn-ea"/>
              </a:rPr>
              <a:t>ビジネスモールがどのようなものか知りたい方、ザ・ビジネスモールに登録したけど、</a:t>
            </a:r>
            <a:endParaRPr kumimoji="1" lang="en-US" altLang="ja-JP" sz="900" dirty="0" smtClean="0">
              <a:latin typeface="+mn-ea"/>
            </a:endParaRPr>
          </a:p>
          <a:p>
            <a:r>
              <a:rPr kumimoji="1" lang="ja-JP" altLang="en-US" sz="900" dirty="0" smtClean="0">
                <a:latin typeface="+mn-ea"/>
              </a:rPr>
              <a:t>どう利用するか迷われている方、ザ・ビジネスモールをもっと積極的に使っていきたい方など、</a:t>
            </a:r>
            <a:endParaRPr kumimoji="1" lang="en-US" altLang="ja-JP" sz="900" dirty="0" smtClean="0">
              <a:latin typeface="+mn-ea"/>
            </a:endParaRPr>
          </a:p>
          <a:p>
            <a:r>
              <a:rPr kumimoji="1" lang="ja-JP" altLang="en-US" sz="900" dirty="0" smtClean="0">
                <a:latin typeface="+mn-ea"/>
              </a:rPr>
              <a:t>ザ・ビジネスモールについて知っていただくためのセミナーです。</a:t>
            </a:r>
            <a:endParaRPr kumimoji="1" lang="en-US" altLang="ja-JP" sz="900" dirty="0" smtClean="0">
              <a:latin typeface="+mn-ea"/>
            </a:endParaRPr>
          </a:p>
          <a:p>
            <a:r>
              <a:rPr kumimoji="1" lang="ja-JP" altLang="en-US" sz="900" dirty="0" smtClean="0">
                <a:latin typeface="+mn-ea"/>
              </a:rPr>
              <a:t>各回受付開始後、サイトにて公開しますので、ご希望の回にお申込ください。</a:t>
            </a:r>
            <a:endParaRPr kumimoji="1" lang="en-US" altLang="ja-JP" sz="900" dirty="0" smtClean="0">
              <a:latin typeface="+mn-ea"/>
            </a:endParaRPr>
          </a:p>
          <a:p>
            <a:r>
              <a:rPr kumimoji="1" lang="ja-JP" altLang="en-US" sz="900" dirty="0" smtClean="0">
                <a:latin typeface="+mn-ea"/>
              </a:rPr>
              <a:t>オンライン</a:t>
            </a:r>
            <a:r>
              <a:rPr kumimoji="1" lang="ja-JP" altLang="en-US" sz="900" dirty="0">
                <a:latin typeface="+mn-ea"/>
              </a:rPr>
              <a:t>（</a:t>
            </a:r>
            <a:r>
              <a:rPr kumimoji="1" lang="en-US" altLang="ja-JP" sz="900" dirty="0">
                <a:latin typeface="+mn-ea"/>
              </a:rPr>
              <a:t>Zoom</a:t>
            </a:r>
            <a:r>
              <a:rPr kumimoji="1" lang="ja-JP" altLang="en-US" sz="900" dirty="0">
                <a:latin typeface="+mn-ea"/>
              </a:rPr>
              <a:t>）開催。視聴のための</a:t>
            </a:r>
            <a:r>
              <a:rPr kumimoji="1" lang="en-US" altLang="ja-JP" sz="900" dirty="0">
                <a:latin typeface="+mn-ea"/>
              </a:rPr>
              <a:t>PC</a:t>
            </a:r>
            <a:r>
              <a:rPr kumimoji="1" lang="ja-JP" altLang="en-US" sz="900" dirty="0">
                <a:latin typeface="+mn-ea"/>
              </a:rPr>
              <a:t>またはスマートフォンは受講者にてご用意</a:t>
            </a:r>
            <a:r>
              <a:rPr kumimoji="1" lang="ja-JP" altLang="en-US" sz="900" dirty="0" smtClean="0">
                <a:latin typeface="+mn-ea"/>
              </a:rPr>
              <a:t>ください。</a:t>
            </a:r>
            <a:endParaRPr kumimoji="1" lang="en-US" altLang="ja-JP" sz="900" dirty="0" smtClean="0">
              <a:latin typeface="+mn-ea"/>
            </a:endParaRPr>
          </a:p>
          <a:p>
            <a:r>
              <a:rPr kumimoji="1" lang="ja-JP" altLang="en-US" sz="900" dirty="0" smtClean="0">
                <a:latin typeface="+mn-ea"/>
              </a:rPr>
              <a:t>時間、詳細、申込方法などは受け付け開始後、各回ごとの詳細画面にてご案内します。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6626" y="9411170"/>
            <a:ext cx="3981419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050" dirty="0" smtClean="0">
                <a:latin typeface="+mn-ea"/>
              </a:rPr>
              <a:t>お問合せ先：</a:t>
            </a:r>
            <a:endParaRPr kumimoji="1" lang="en-US" altLang="ja-JP" sz="1050" dirty="0" smtClean="0">
              <a:latin typeface="+mn-ea"/>
            </a:endParaRPr>
          </a:p>
          <a:p>
            <a:r>
              <a:rPr kumimoji="1" lang="ja-JP" altLang="en-US" sz="1050" dirty="0" smtClean="0">
                <a:latin typeface="+mn-ea"/>
              </a:rPr>
              <a:t>ザ・ビジネスモール事務局</a:t>
            </a:r>
            <a:endParaRPr kumimoji="1" lang="en-US" altLang="ja-JP" sz="1050" dirty="0" smtClean="0">
              <a:latin typeface="+mn-ea"/>
            </a:endParaRPr>
          </a:p>
          <a:p>
            <a:r>
              <a:rPr kumimoji="1" lang="en-US" altLang="ja-JP" sz="1050" dirty="0" smtClean="0">
                <a:latin typeface="+mn-ea"/>
              </a:rPr>
              <a:t>TEL </a:t>
            </a:r>
            <a:r>
              <a:rPr kumimoji="1" lang="ja-JP" altLang="en-US" sz="1050" dirty="0" smtClean="0">
                <a:latin typeface="+mn-ea"/>
              </a:rPr>
              <a:t>： </a:t>
            </a:r>
            <a:r>
              <a:rPr kumimoji="1" lang="en-US" altLang="ja-JP" sz="1050" dirty="0" smtClean="0">
                <a:latin typeface="+mn-ea"/>
              </a:rPr>
              <a:t>050-7105-6220</a:t>
            </a:r>
            <a:r>
              <a:rPr kumimoji="1" lang="ja-JP" altLang="en-US" sz="1050" dirty="0" smtClean="0">
                <a:latin typeface="+mn-ea"/>
              </a:rPr>
              <a:t>　　メール：</a:t>
            </a:r>
            <a:r>
              <a:rPr kumimoji="1" lang="en-US" altLang="ja-JP" sz="1050" dirty="0" smtClean="0">
                <a:latin typeface="+mn-ea"/>
              </a:rPr>
              <a:t>b-mall@b-mall.ne.jp</a:t>
            </a:r>
            <a:endParaRPr kumimoji="1" lang="ja-JP" altLang="en-US" sz="1050" dirty="0" smtClean="0">
              <a:latin typeface="+mn-ea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769151" y="9269101"/>
            <a:ext cx="328637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ザ・ビジネスモール関連セミナーの</a:t>
            </a: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ご案内</a:t>
            </a:r>
            <a:endParaRPr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r"/>
            <a:r>
              <a:rPr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https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://www.b-mall.ne.jp/seminar/</a:t>
            </a: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557" y="9105475"/>
            <a:ext cx="790443" cy="790443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106626" y="8772172"/>
            <a:ext cx="668123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000" dirty="0" smtClean="0">
                <a:latin typeface="+mn-ea"/>
              </a:rPr>
              <a:t>※</a:t>
            </a:r>
            <a:r>
              <a:rPr kumimoji="1" lang="ja-JP" altLang="en-US" sz="1000" dirty="0" smtClean="0">
                <a:latin typeface="+mn-ea"/>
              </a:rPr>
              <a:t>各回の受付開始後、以下ページにアップします。</a:t>
            </a:r>
            <a:endParaRPr kumimoji="1" lang="en-US" altLang="ja-JP" sz="1000" dirty="0" smtClean="0">
              <a:latin typeface="+mn-ea"/>
            </a:endParaRPr>
          </a:p>
          <a:p>
            <a:r>
              <a:rPr kumimoji="1" lang="en-US" altLang="ja-JP" sz="1000" dirty="0" smtClean="0">
                <a:latin typeface="+mn-ea"/>
              </a:rPr>
              <a:t>※</a:t>
            </a:r>
            <a:r>
              <a:rPr kumimoji="1" lang="ja-JP" altLang="en-US" sz="1000" dirty="0" smtClean="0">
                <a:latin typeface="+mn-ea"/>
              </a:rPr>
              <a:t>受け付け開始の通知を受け取りたい場合は、ザ・ビジネスモールにユーザー登録をお願いします。</a:t>
            </a:r>
            <a:endParaRPr kumimoji="1" lang="en-US" altLang="ja-JP" sz="1000" dirty="0" smtClean="0">
              <a:latin typeface="+mn-ea"/>
            </a:endParaRPr>
          </a:p>
          <a:p>
            <a:r>
              <a:rPr kumimoji="1" lang="en-US" altLang="ja-JP" sz="1000" dirty="0" smtClean="0">
                <a:latin typeface="+mn-ea"/>
              </a:rPr>
              <a:t>※</a:t>
            </a:r>
            <a:r>
              <a:rPr kumimoji="1" lang="ja-JP" altLang="en-US" sz="1000" dirty="0" smtClean="0">
                <a:latin typeface="+mn-ea"/>
              </a:rPr>
              <a:t>下半期のスケジュールは未定です。</a:t>
            </a: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91006">
            <a:off x="218483" y="1805316"/>
            <a:ext cx="1249381" cy="833571"/>
          </a:xfrm>
          <a:prstGeom prst="rect">
            <a:avLst/>
          </a:prstGeom>
        </p:spPr>
      </p:pic>
      <p:sp>
        <p:nvSpPr>
          <p:cNvPr id="21" name="角丸四角形 20"/>
          <p:cNvSpPr/>
          <p:nvPr/>
        </p:nvSpPr>
        <p:spPr>
          <a:xfrm>
            <a:off x="263703" y="1332655"/>
            <a:ext cx="1479753" cy="319023"/>
          </a:xfrm>
          <a:prstGeom prst="round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b="1" dirty="0"/>
              <a:t>オンライン</a:t>
            </a:r>
          </a:p>
        </p:txBody>
      </p:sp>
    </p:spTree>
    <p:extLst>
      <p:ext uri="{BB962C8B-B14F-4D97-AF65-F5344CB8AC3E}">
        <p14:creationId xmlns:p14="http://schemas.microsoft.com/office/powerpoint/2010/main" val="400938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>
          <a:defRPr kumimoji="1" dirty="0" smtClean="0">
            <a:latin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665</Words>
  <Application>Microsoft Office PowerPoint</Application>
  <PresentationFormat>A4 210 x 297 mm</PresentationFormat>
  <Paragraphs>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大阪商工会議所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大阪商工会議所</dc:creator>
  <cp:lastModifiedBy>大阪商工会議所</cp:lastModifiedBy>
  <cp:revision>12</cp:revision>
  <dcterms:created xsi:type="dcterms:W3CDTF">2022-05-23T05:18:43Z</dcterms:created>
  <dcterms:modified xsi:type="dcterms:W3CDTF">2022-05-23T07:48:37Z</dcterms:modified>
</cp:coreProperties>
</file>