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78" r:id="rId2"/>
    <p:sldId id="269" r:id="rId3"/>
  </p:sldIdLst>
  <p:sldSz cx="7199313" cy="10260013"/>
  <p:notesSz cx="6807200" cy="9939338"/>
  <p:defaultTextStyle>
    <a:defPPr>
      <a:defRPr lang="ja-JP"/>
    </a:defPPr>
    <a:lvl1pPr marL="0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1pPr>
    <a:lvl2pPr marL="471236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2pPr>
    <a:lvl3pPr marL="942472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3pPr>
    <a:lvl4pPr marL="1413708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4pPr>
    <a:lvl5pPr marL="1884944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5pPr>
    <a:lvl6pPr marL="2356180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6pPr>
    <a:lvl7pPr marL="2827416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7pPr>
    <a:lvl8pPr marL="3298652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8pPr>
    <a:lvl9pPr marL="3769888" algn="l" defTabSz="942472" rtl="0" eaLnBrk="1" latinLnBrk="0" hangingPunct="1">
      <a:defRPr kumimoji="1" sz="18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1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FFFFCC"/>
    <a:srgbClr val="CCECFF"/>
    <a:srgbClr val="F8F8F8"/>
    <a:srgbClr val="990033"/>
    <a:srgbClr val="B3C6E7"/>
    <a:srgbClr val="FC3E3E"/>
    <a:srgbClr val="FF5B5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22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952" y="90"/>
      </p:cViewPr>
      <p:guideLst>
        <p:guide orient="horz" pos="3821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D66E3C6-3379-4769-9742-80D2AF124125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1243013"/>
            <a:ext cx="23526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98F4330-D0EC-4083-B6CC-547DE6E7FF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37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F4330-D0EC-4083-B6CC-547DE6E7FF8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7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79128"/>
            <a:ext cx="6119416" cy="357200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388883"/>
            <a:ext cx="5399485" cy="247712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89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4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46251"/>
            <a:ext cx="1552352" cy="869488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46251"/>
            <a:ext cx="4567064" cy="869488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64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57881"/>
            <a:ext cx="6209407" cy="426788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866137"/>
            <a:ext cx="6209407" cy="224437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31253"/>
            <a:ext cx="3059708" cy="65098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31253"/>
            <a:ext cx="3059708" cy="65098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4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46253"/>
            <a:ext cx="6209407" cy="198312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15129"/>
            <a:ext cx="3045646" cy="123262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747755"/>
            <a:ext cx="3045646" cy="55123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15129"/>
            <a:ext cx="3060646" cy="1232626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747755"/>
            <a:ext cx="3060646" cy="55123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3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9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68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4001"/>
            <a:ext cx="2321966" cy="2394003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77254"/>
            <a:ext cx="3644652" cy="7291259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78004"/>
            <a:ext cx="2321966" cy="57023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38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4001"/>
            <a:ext cx="2321966" cy="2394003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77254"/>
            <a:ext cx="3644652" cy="7291259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78004"/>
            <a:ext cx="2321966" cy="5702383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99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46253"/>
            <a:ext cx="6209407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31253"/>
            <a:ext cx="6209407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2885-AF07-41C2-B72D-D5F20B1C02DB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509514"/>
            <a:ext cx="2429768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6877A-E464-40C8-A284-7857E33E78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67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gif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23" Type="http://schemas.openxmlformats.org/officeDocument/2006/relationships/image" Target="../media/image20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hyperlink" Target="mailto:b-mall@b-mall.ne.j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hyperlink" Target="mailto:b-mall@b-mall.ne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8" y="1538584"/>
            <a:ext cx="4531947" cy="339896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62" y="2932222"/>
            <a:ext cx="2026522" cy="119968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383878" y="417977"/>
            <a:ext cx="3675500" cy="7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36788" y="233311"/>
            <a:ext cx="384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小企業向け</a:t>
            </a:r>
            <a:r>
              <a:rPr lang="en-US" altLang="ja-JP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拡大支援サービス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5"/>
          <a:srcRect l="1303" t="5704" r="2742" b="5598"/>
          <a:stretch/>
        </p:blipFill>
        <p:spPr>
          <a:xfrm>
            <a:off x="25417" y="27301"/>
            <a:ext cx="3333894" cy="111856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421001" y="569307"/>
            <a:ext cx="3675501" cy="55745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「ＢＭプレミアム」は、日本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全国の商工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会議所等で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共同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する商取引支援サイト「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ザ・ビジネスモール」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提供する中小企業向け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拡大支援サービスです。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0" y="9389931"/>
            <a:ext cx="7227752" cy="414061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ja-JP" altLang="en-US" sz="18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中小企業の自社</a:t>
            </a:r>
            <a:r>
              <a:rPr lang="en-US" altLang="ja-JP" sz="18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lang="ja-JP" altLang="en-US" sz="18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</a:t>
            </a:r>
            <a:r>
              <a:rPr lang="ja-JP" altLang="en-US" sz="1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もの</a:t>
            </a:r>
            <a:r>
              <a:rPr lang="ja-JP" altLang="en-US" sz="18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を嬉しい</a:t>
            </a:r>
            <a:r>
              <a:rPr lang="ja-JP" altLang="en-US" sz="1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価格</a:t>
            </a:r>
            <a:r>
              <a:rPr lang="ja-JP" altLang="en-US" sz="18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lang="en-US" altLang="ja-JP" sz="1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テキスト ボックス 16"/>
          <p:cNvSpPr txBox="1"/>
          <p:nvPr/>
        </p:nvSpPr>
        <p:spPr>
          <a:xfrm>
            <a:off x="977547" y="1284215"/>
            <a:ext cx="6221765" cy="86400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rIns="25200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</a:t>
            </a: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小企業のコーポレートサイトとしても運用可能な</a:t>
            </a:r>
            <a:endParaRPr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機能満載なホームページの開設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73" y="6484907"/>
            <a:ext cx="1909806" cy="23539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616" y="6438413"/>
            <a:ext cx="1997286" cy="2737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616" y="6766713"/>
            <a:ext cx="1997287" cy="18827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167" y="7952672"/>
            <a:ext cx="2036541" cy="8336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0" y="5996062"/>
            <a:ext cx="39084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画面イメージは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抜粋のうえ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省略して表示しています。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実際の表示位置はサイトでご覧ください。</a:t>
            </a: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7930" y="6209446"/>
            <a:ext cx="20790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4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①ザ・ビジネスモール</a:t>
            </a:r>
            <a:r>
              <a:rPr kumimoji="1" lang="en-US" altLang="ja-JP" sz="14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TOP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00334" y="6209540"/>
            <a:ext cx="14138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14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②企業</a:t>
            </a:r>
            <a:r>
              <a:rPr lang="ja-JP" altLang="en-US" sz="14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</a:t>
            </a:r>
            <a:r>
              <a:rPr kumimoji="1" lang="ja-JP" altLang="en-US" sz="14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</a:t>
            </a:r>
            <a:endParaRPr kumimoji="1" lang="en-US" altLang="ja-JP" sz="140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68" y="6727280"/>
            <a:ext cx="1706699" cy="31068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099" y="6447042"/>
            <a:ext cx="1997286" cy="273708"/>
          </a:xfrm>
          <a:prstGeom prst="rect">
            <a:avLst/>
          </a:prstGeom>
        </p:spPr>
      </p:pic>
      <p:grpSp>
        <p:nvGrpSpPr>
          <p:cNvPr id="24" name="グループ化 23"/>
          <p:cNvGrpSpPr/>
          <p:nvPr/>
        </p:nvGrpSpPr>
        <p:grpSpPr>
          <a:xfrm>
            <a:off x="2527259" y="7138553"/>
            <a:ext cx="2160000" cy="718620"/>
            <a:chOff x="2466299" y="7201110"/>
            <a:chExt cx="2160000" cy="71862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66299" y="7201110"/>
              <a:ext cx="2160000" cy="71862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2892425" y="7345860"/>
              <a:ext cx="115416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00" dirty="0" smtClean="0"/>
                <a:t>企業名</a:t>
              </a:r>
              <a:endParaRPr kumimoji="1" lang="ja-JP" altLang="en-US" sz="3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892425" y="7580374"/>
              <a:ext cx="115416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00" dirty="0" smtClean="0"/>
                <a:t>企業名</a:t>
              </a:r>
              <a:endParaRPr kumimoji="1" lang="ja-JP" altLang="en-US" sz="3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892425" y="7825989"/>
              <a:ext cx="115416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300" dirty="0" smtClean="0"/>
                <a:t>企業名</a:t>
              </a:r>
              <a:endParaRPr kumimoji="1" lang="ja-JP" altLang="en-US" sz="300" dirty="0"/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7259" y="8249895"/>
            <a:ext cx="2160000" cy="9378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6456" y="7238203"/>
            <a:ext cx="2002922" cy="5811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5" y="8539509"/>
            <a:ext cx="604706" cy="406184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388595" y="4632636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ボタン１つで</a:t>
            </a:r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会社案内カタログを簡単作成</a:t>
            </a:r>
            <a:endParaRPr kumimoji="1" lang="ja-JP" altLang="en-US" sz="105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388595" y="3867978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PC</a:t>
            </a:r>
            <a:r>
              <a:rPr kumimoji="1" lang="ja-JP" altLang="en-US" sz="1050" b="1" dirty="0" err="1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スマホ自動最適化対応</a:t>
            </a:r>
            <a:endParaRPr kumimoji="1" lang="en-US" altLang="ja-JP" sz="105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4388595" y="2601081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メール問合せ、見積受付など必要な機能多数</a:t>
            </a:r>
            <a:endParaRPr kumimoji="1" lang="ja-JP" altLang="en-US" sz="105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4388595" y="2983409"/>
            <a:ext cx="2772000" cy="44391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商品サービス</a:t>
            </a:r>
            <a:r>
              <a:rPr lang="en-US" altLang="ja-JP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件、フリーエリアで</a:t>
            </a:r>
            <a:endParaRPr lang="en-US" altLang="ja-JP" sz="105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たっぷり</a:t>
            </a:r>
            <a:r>
              <a:rPr lang="en-US" altLang="ja-JP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</a:t>
            </a:r>
            <a:endParaRPr kumimoji="1" lang="ja-JP" altLang="en-US" sz="105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4388595" y="3485650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en-US" altLang="ja-JP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 Analytics</a:t>
            </a:r>
            <a:r>
              <a:rPr kumimoji="1"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アクセス解析設定</a:t>
            </a:r>
            <a:endParaRPr kumimoji="1" lang="ja-JP" altLang="en-US" sz="105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12420" y="6209446"/>
            <a:ext cx="133530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14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③ザ・商談モール</a:t>
            </a:r>
            <a:endParaRPr lang="en-US" altLang="ja-JP" sz="140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105407" y="8334504"/>
            <a:ext cx="1434132" cy="504246"/>
          </a:xfrm>
          <a:prstGeom prst="wedgeRoundRectCallout">
            <a:avLst>
              <a:gd name="adj1" fmla="val -425"/>
              <a:gd name="adj2" fmla="val -95044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TOP</a:t>
            </a:r>
          </a:p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バナー表示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角丸四角形吹き出し 49"/>
          <p:cNvSpPr/>
          <p:nvPr/>
        </p:nvSpPr>
        <p:spPr>
          <a:xfrm>
            <a:off x="2877467" y="7373143"/>
            <a:ext cx="1210962" cy="588709"/>
          </a:xfrm>
          <a:prstGeom prst="wedgeRoundRectCallout">
            <a:avLst>
              <a:gd name="adj1" fmla="val -7568"/>
              <a:gd name="adj2" fmla="val -81769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</a:t>
            </a:r>
            <a:endParaRPr lang="en-US" altLang="ja-JP" sz="1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優先</a:t>
            </a:r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角丸四角形吹き出し 50"/>
          <p:cNvSpPr/>
          <p:nvPr/>
        </p:nvSpPr>
        <p:spPr>
          <a:xfrm>
            <a:off x="2821366" y="8543268"/>
            <a:ext cx="1535318" cy="760313"/>
          </a:xfrm>
          <a:prstGeom prst="wedgeRoundRectCallout">
            <a:avLst>
              <a:gd name="adj1" fmla="val -11675"/>
              <a:gd name="adj2" fmla="val -71568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商品サービス情報優先表示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角丸四角形吹き出し 51"/>
          <p:cNvSpPr/>
          <p:nvPr/>
        </p:nvSpPr>
        <p:spPr>
          <a:xfrm>
            <a:off x="5203344" y="7506429"/>
            <a:ext cx="1464038" cy="589902"/>
          </a:xfrm>
          <a:prstGeom prst="wedgeRoundRectCallout">
            <a:avLst>
              <a:gd name="adj1" fmla="val -1212"/>
              <a:gd name="adj2" fmla="val -7825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商品サービス情報表示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94185" y="6960565"/>
            <a:ext cx="6764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企業検索タブ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613961" y="8063821"/>
            <a:ext cx="111729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商品サービス検索タブ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119065" y="7044490"/>
            <a:ext cx="79188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案件検索ページ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025808" y="8448014"/>
            <a:ext cx="2033570" cy="761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567117" y="8517355"/>
            <a:ext cx="1333698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05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　ザ・ビジネスモール</a:t>
            </a:r>
            <a:endParaRPr lang="en-US" altLang="ja-JP" sz="105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メールマガジンでの</a:t>
            </a:r>
            <a:endParaRPr lang="en-US" altLang="ja-JP" sz="105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自社</a:t>
            </a:r>
            <a:r>
              <a:rPr lang="en-US" altLang="ja-JP" sz="105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lang="ja-JP" altLang="en-US" sz="105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</a:t>
            </a:r>
            <a:endParaRPr kumimoji="1" lang="en-US" altLang="ja-JP" sz="105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141801" y="9032043"/>
            <a:ext cx="183223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３５文字</a:t>
            </a:r>
            <a:r>
              <a:rPr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×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５行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以内。年度</a:t>
            </a: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ごとに１企業１回</a:t>
            </a:r>
            <a:endParaRPr kumimoji="1"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5" y="9556162"/>
            <a:ext cx="662430" cy="66243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99" y="-74489"/>
            <a:ext cx="1570014" cy="387886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4529" y="9256700"/>
            <a:ext cx="1427140" cy="1070356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46" y="7670387"/>
            <a:ext cx="534469" cy="400832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12" y="6950971"/>
            <a:ext cx="534469" cy="400832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08" y="7933672"/>
            <a:ext cx="534469" cy="400832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6" y="8171016"/>
            <a:ext cx="534469" cy="400832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8" y="6861520"/>
            <a:ext cx="534469" cy="40083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36095">
            <a:off x="2682649" y="2475529"/>
            <a:ext cx="1509005" cy="23842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2" name="角丸四角形 61"/>
          <p:cNvSpPr/>
          <p:nvPr/>
        </p:nvSpPr>
        <p:spPr>
          <a:xfrm>
            <a:off x="4388595" y="2218753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サーバー代／</a:t>
            </a:r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初期設定費／更新費不要</a:t>
            </a:r>
            <a:endParaRPr lang="en-US" altLang="ja-JP" sz="105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388595" y="4250306"/>
            <a:ext cx="2772000" cy="3240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ja-JP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SSL</a:t>
            </a:r>
            <a:r>
              <a:rPr lang="ja-JP" altLang="en-US" sz="105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対応済</a:t>
            </a:r>
            <a:endParaRPr kumimoji="1" lang="ja-JP" altLang="en-US" sz="105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楕円 31"/>
          <p:cNvSpPr/>
          <p:nvPr/>
        </p:nvSpPr>
        <p:spPr>
          <a:xfrm>
            <a:off x="680872" y="1393427"/>
            <a:ext cx="593350" cy="5933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1</a:t>
            </a:r>
            <a:endParaRPr kumimoji="1" lang="ja-JP" altLang="en-US" sz="4400" dirty="0"/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709">
            <a:off x="2052153" y="3125693"/>
            <a:ext cx="763783" cy="539995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12" y="9470425"/>
            <a:ext cx="1249552" cy="937164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5291457" y="9806371"/>
            <a:ext cx="9092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プレミアム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3760746" y="10023291"/>
            <a:ext cx="27863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https://www.b-mall.ne.jp/guidepremium/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84080" y="9956437"/>
            <a:ext cx="32706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　ザ・ビジネスモール事務局（大阪商工会議所内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050-7105-6220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メール：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hlinkClick r:id="rId22"/>
              </a:rPr>
              <a:t>b-mall@b-mall.ne.jp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 flipH="1">
            <a:off x="506959" y="8816599"/>
            <a:ext cx="2229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ザ・ビジネスモールの各所で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目立つ位置で</a:t>
            </a:r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PR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されるので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アクセスアップが期待できます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800" y="3801913"/>
            <a:ext cx="2397119" cy="1599328"/>
          </a:xfrm>
          <a:prstGeom prst="rect">
            <a:avLst/>
          </a:prstGeom>
        </p:spPr>
      </p:pic>
      <p:sp>
        <p:nvSpPr>
          <p:cNvPr id="35" name="テキスト ボックス 16"/>
          <p:cNvSpPr txBox="1"/>
          <p:nvPr/>
        </p:nvSpPr>
        <p:spPr>
          <a:xfrm>
            <a:off x="235723" y="5159904"/>
            <a:ext cx="6675544" cy="864000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wrap="square" lIns="432000" rIns="7200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日本最大級の商取引支援サイト「ザ・ビジネスモール」で</a:t>
            </a:r>
            <a:endParaRPr lang="en-US" altLang="ja-JP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露出拡大で</a:t>
            </a:r>
            <a:r>
              <a:rPr lang="ja-JP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アクセス数アップ</a:t>
            </a:r>
            <a:endParaRPr lang="en-US" altLang="ja-JP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36" y="5453744"/>
            <a:ext cx="1066761" cy="800736"/>
          </a:xfrm>
          <a:prstGeom prst="rect">
            <a:avLst/>
          </a:prstGeom>
        </p:spPr>
      </p:pic>
      <p:sp>
        <p:nvSpPr>
          <p:cNvPr id="78" name="楕円 77"/>
          <p:cNvSpPr/>
          <p:nvPr/>
        </p:nvSpPr>
        <p:spPr>
          <a:xfrm>
            <a:off x="-342" y="5312757"/>
            <a:ext cx="593350" cy="5933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2</a:t>
            </a:r>
            <a:endParaRPr kumimoji="1" lang="ja-JP" altLang="en-US" sz="4400" dirty="0"/>
          </a:p>
        </p:txBody>
      </p:sp>
      <p:sp>
        <p:nvSpPr>
          <p:cNvPr id="75" name="円形吹き出し 74"/>
          <p:cNvSpPr/>
          <p:nvPr/>
        </p:nvSpPr>
        <p:spPr>
          <a:xfrm>
            <a:off x="72079" y="2274485"/>
            <a:ext cx="914400" cy="612648"/>
          </a:xfrm>
          <a:prstGeom prst="wedgeEllipseCallout">
            <a:avLst>
              <a:gd name="adj1" fmla="val 34572"/>
              <a:gd name="adj2" fmla="val 5241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カンタン更新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6" name="円形吹き出し 75"/>
          <p:cNvSpPr/>
          <p:nvPr/>
        </p:nvSpPr>
        <p:spPr>
          <a:xfrm>
            <a:off x="1612859" y="2450797"/>
            <a:ext cx="914400" cy="612648"/>
          </a:xfrm>
          <a:prstGeom prst="wedgeEllipseCallout">
            <a:avLst>
              <a:gd name="adj1" fmla="val -28941"/>
              <a:gd name="adj2" fmla="val 604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いつでも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編集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つの角を切り取った四角形 5"/>
          <p:cNvSpPr/>
          <p:nvPr/>
        </p:nvSpPr>
        <p:spPr>
          <a:xfrm>
            <a:off x="3601340" y="3425480"/>
            <a:ext cx="936000" cy="180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200" b="1" dirty="0">
                <a:latin typeface="小塚明朝 Pr6N B" panose="02020800000000000000" pitchFamily="18" charset="-128"/>
                <a:ea typeface="小塚明朝 Pr6N B" panose="02020800000000000000" pitchFamily="18" charset="-128"/>
                <a:cs typeface="メイリオ" panose="020B0604030504040204" pitchFamily="50" charset="-128"/>
              </a:rPr>
              <a:t>料　金</a:t>
            </a:r>
          </a:p>
        </p:txBody>
      </p:sp>
      <p:sp>
        <p:nvSpPr>
          <p:cNvPr id="7" name="1 つの角を切り取った四角形 6"/>
          <p:cNvSpPr/>
          <p:nvPr/>
        </p:nvSpPr>
        <p:spPr>
          <a:xfrm>
            <a:off x="3601340" y="2157264"/>
            <a:ext cx="936000" cy="180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200" b="1" dirty="0">
                <a:latin typeface="小塚明朝 Pr6N B" panose="02020800000000000000" pitchFamily="18" charset="-128"/>
                <a:ea typeface="小塚明朝 Pr6N B" panose="02020800000000000000" pitchFamily="18" charset="-128"/>
                <a:cs typeface="メイリオ" panose="020B0604030504040204" pitchFamily="50" charset="-128"/>
              </a:rPr>
              <a:t>特　典</a:t>
            </a:r>
          </a:p>
        </p:txBody>
      </p:sp>
      <p:sp>
        <p:nvSpPr>
          <p:cNvPr id="8" name="1 つの角を切り取った四角形 7"/>
          <p:cNvSpPr/>
          <p:nvPr/>
        </p:nvSpPr>
        <p:spPr>
          <a:xfrm>
            <a:off x="3601340" y="652788"/>
            <a:ext cx="936000" cy="180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200" b="1" dirty="0">
                <a:latin typeface="小塚明朝 Pr6N B" panose="02020800000000000000" pitchFamily="18" charset="-128"/>
                <a:ea typeface="小塚明朝 Pr6N B" panose="02020800000000000000" pitchFamily="18" charset="-128"/>
                <a:cs typeface="メイリオ" panose="020B0604030504040204" pitchFamily="50" charset="-128"/>
              </a:rPr>
              <a:t>機　能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3601339" y="828776"/>
            <a:ext cx="3456000" cy="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601341" y="2331444"/>
            <a:ext cx="3456000" cy="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601340" y="3599654"/>
            <a:ext cx="3456000" cy="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624749" y="3557329"/>
            <a:ext cx="35745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19,800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円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／年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税込）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88900" indent="-88900" algn="just">
              <a:tabLst>
                <a:tab pos="92075" algn="l"/>
              </a:tabLst>
            </a:pPr>
            <a:r>
              <a:rPr lang="en-US" altLang="ja-JP" sz="7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※</a:t>
            </a:r>
            <a:r>
              <a:rPr lang="ja-JP" altLang="en-US" sz="7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登録料、初期設定費、サーバー代不要</a:t>
            </a:r>
            <a:r>
              <a:rPr lang="ja-JP" altLang="en-US" sz="7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70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88900" indent="-88900" algn="just">
              <a:tabLst>
                <a:tab pos="92075" algn="l"/>
              </a:tabLst>
            </a:pP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初年度は、利用開始月から３月分までのご利用料金を請求します。翌年度以降は、</a:t>
            </a:r>
            <a:endParaRPr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88900" indent="-88900" algn="just">
              <a:tabLst>
                <a:tab pos="92075" algn="l"/>
              </a:tabLst>
            </a:pP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年間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料金を申し受けます。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自動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継続）お支払いは「口座振替」です。</a:t>
            </a:r>
            <a:endParaRPr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88900" indent="-88900" algn="just">
              <a:tabLst>
                <a:tab pos="92075" algn="l"/>
              </a:tabLst>
            </a:pP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なお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途中の解約の場合、当該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年度末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までの利用料の返金は致しません。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47022" y="2315065"/>
            <a:ext cx="3438891" cy="112338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●全国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の商工会議所・商工会の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会員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万社以上が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登録し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、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会員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同士でのビジネスマッチングができる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サイト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ザ・ビジネスモール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」内でＢＭ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プレミアムで作成したホームページを優先表示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。</a:t>
            </a:r>
            <a:r>
              <a:rPr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ザ・ビジネスモールは、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全国</a:t>
            </a:r>
            <a:r>
              <a:rPr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500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超</a:t>
            </a:r>
            <a:r>
              <a:rPr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の商工会議所・商工会で共同運営しているウェブサービスです</a:t>
            </a:r>
            <a:r>
              <a:rPr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ザ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ビジネスモールユーザー宛に送信しているメールマガジン（週１回発行）での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掲載（１企業につき年度内一回）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99985" y="821145"/>
            <a:ext cx="3485928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ja-JP" altLang="en-US" sz="1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テンプレート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を８色から自由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選択、背景画像も自由挿入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ホームページアドレス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に好きな英数字を設定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商材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ページを最大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ページ作成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資料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請求フォーム、見積依頼フォームの設置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会社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カタログ作成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資料（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10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エクセルなど）アップロード／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ダウンロード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機能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b="1" dirty="0" smtClean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のシェアボタン設置、フェイスブックの埋め込み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Google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Analytics</a:t>
            </a:r>
            <a:r>
              <a:rPr lang="ja-JP" altLang="en-US" sz="10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での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アクセス解析設定</a:t>
            </a:r>
            <a:endParaRPr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" y="598120"/>
            <a:ext cx="3527940" cy="508307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0" y="6462236"/>
            <a:ext cx="2283030" cy="59317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842" y="6430343"/>
            <a:ext cx="4794549" cy="76238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397" y="4809558"/>
            <a:ext cx="1883321" cy="71566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90" y="5674094"/>
            <a:ext cx="4728510" cy="762104"/>
          </a:xfrm>
          <a:prstGeom prst="rect">
            <a:avLst/>
          </a:prstGeom>
        </p:spPr>
      </p:pic>
      <p:graphicFrame>
        <p:nvGraphicFramePr>
          <p:cNvPr id="39" name="表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45059"/>
              </p:ext>
            </p:extLst>
          </p:nvPr>
        </p:nvGraphicFramePr>
        <p:xfrm>
          <a:off x="125683" y="7261966"/>
          <a:ext cx="6881915" cy="23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79">
                <a:tc gridSpan="5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メイリオ" panose="020B0604030504040204" pitchFamily="50" charset="-128"/>
                        </a:rPr>
                        <a:t>「ＢＭプレミアム」利用申込</a:t>
                      </a:r>
                      <a:endParaRPr kumimoji="1" lang="ja-JP" altLang="en-US" sz="1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7200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90">
                <a:tc gridSpan="5">
                  <a:txBody>
                    <a:bodyPr/>
                    <a:lstStyle/>
                    <a:p>
                      <a:pPr algn="l"/>
                      <a:r>
                        <a:rPr kumimoji="1" lang="ja-JP" altLang="en-US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ＢＭプレミアム利用規約を承諾の上、利用を申し込みます。</a:t>
                      </a:r>
                      <a:endParaRPr kumimoji="1" lang="ja-JP" altLang="en-US" sz="7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8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ﾌﾘｶﾞﾅ</a:t>
                      </a:r>
                      <a:endParaRPr kumimoji="1" lang="en-US" altLang="ja-JP" sz="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企業名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（入会商工会議所・商工会名：　　　　　　　　　　　　　　　　会員№：　　　　　　　　　　　　　　　　　）</a:t>
                      </a:r>
                      <a:endParaRPr kumimoji="1" lang="ja-JP" altLang="en-US" sz="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ﾌﾘｶﾞﾅ</a:t>
                      </a:r>
                      <a:endParaRPr kumimoji="1" lang="en-US" altLang="ja-JP" sz="8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氏　名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TEL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E-MAIL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ユーザー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ID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□ はい　　□ いいえ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「いいえ」を選択した方は、あわせてユーザー</a:t>
                      </a:r>
                      <a:r>
                        <a:rPr kumimoji="1" lang="en-US" altLang="ja-JP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ID</a:t>
                      </a:r>
                      <a:r>
                        <a:rPr kumimoji="1" lang="ja-JP" altLang="en-US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を登録致します。</a:t>
                      </a:r>
                      <a:endParaRPr kumimoji="1" lang="en-US" altLang="ja-JP" sz="7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7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 　本お申込書提出により、サービス利用規約を予めご一読の上、承諾頂いたものとします。</a:t>
                      </a:r>
                      <a:endParaRPr kumimoji="1" lang="ja-JP" altLang="en-US" sz="7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9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希望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URL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URL: https://www.b-mall.ne.jp/company</a:t>
                      </a:r>
                      <a:r>
                        <a:rPr kumimoji="1" lang="en-US" altLang="ja-JP" sz="10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        </a:t>
                      </a:r>
                      <a:r>
                        <a:rPr kumimoji="1" lang="ja-JP" altLang="en-US" sz="1000" u="sng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　　　　　　　　　　       </a:t>
                      </a:r>
                      <a:r>
                        <a:rPr kumimoji="1" lang="en-US" altLang="ja-JP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/</a:t>
                      </a:r>
                    </a:p>
                    <a:p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下線部分に２０文字以内でご記入ください。★使用可能な文字：半角英数字、“</a:t>
                      </a:r>
                      <a:r>
                        <a:rPr kumimoji="1" lang="en-US" altLang="ja-JP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-”(</a:t>
                      </a:r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ハイフン</a:t>
                      </a:r>
                      <a:r>
                        <a:rPr kumimoji="1" lang="en-US" altLang="ja-JP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 </a:t>
                      </a:r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又は　“</a:t>
                      </a:r>
                      <a:r>
                        <a:rPr kumimoji="1" lang="en-US" altLang="ja-JP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_”(</a:t>
                      </a:r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アンダーバー</a:t>
                      </a:r>
                      <a:r>
                        <a:rPr kumimoji="1" lang="en-US" altLang="ja-JP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8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のみ。</a:t>
                      </a:r>
                    </a:p>
                    <a:p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7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テキスト ボックス 39"/>
          <p:cNvSpPr txBox="1"/>
          <p:nvPr/>
        </p:nvSpPr>
        <p:spPr>
          <a:xfrm>
            <a:off x="2985400" y="7274001"/>
            <a:ext cx="4109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ザ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・ビジネスモール</a:t>
            </a:r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事務局行　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FAX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06-6946-7214</a:t>
            </a:r>
            <a:endParaRPr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42" name="表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03705"/>
              </p:ext>
            </p:extLst>
          </p:nvPr>
        </p:nvGraphicFramePr>
        <p:xfrm>
          <a:off x="1069081" y="9387993"/>
          <a:ext cx="5832000" cy="2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16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0" marR="0" marT="0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1 つの角を切り取った四角形 45"/>
          <p:cNvSpPr/>
          <p:nvPr/>
        </p:nvSpPr>
        <p:spPr>
          <a:xfrm>
            <a:off x="2438428" y="4571733"/>
            <a:ext cx="1764000" cy="180000"/>
          </a:xfrm>
          <a:prstGeom prst="snip1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200" b="1" dirty="0" smtClean="0">
                <a:latin typeface="小塚明朝 Pr6N B" panose="02020800000000000000" pitchFamily="18" charset="-128"/>
                <a:ea typeface="小塚明朝 Pr6N B" panose="02020800000000000000" pitchFamily="18" charset="-128"/>
                <a:cs typeface="メイリオ" panose="020B0604030504040204" pitchFamily="50" charset="-128"/>
              </a:rPr>
              <a:t>ご利用社様の声</a:t>
            </a:r>
            <a:endParaRPr lang="ja-JP" altLang="en-US" sz="1200" b="1" dirty="0">
              <a:latin typeface="小塚明朝 Pr6N B" panose="02020800000000000000" pitchFamily="18" charset="-128"/>
              <a:ea typeface="小塚明朝 Pr6N B" panose="02020800000000000000" pitchFamily="18" charset="-128"/>
              <a:cs typeface="メイリオ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393220" y="4751733"/>
            <a:ext cx="4644000" cy="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-5356" y="-4381"/>
            <a:ext cx="7204670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これらの機能がついて</a:t>
            </a:r>
            <a:r>
              <a:rPr kumimoji="1" lang="en-US" altLang="ja-JP" sz="4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1,650</a:t>
            </a:r>
            <a:r>
              <a:rPr kumimoji="1" lang="ja-JP" altLang="en-US" sz="4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en-US" altLang="ja-JP" sz="40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r>
              <a:rPr lang="en-US" altLang="ja-JP" sz="2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20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月あたり</a:t>
            </a:r>
            <a:endParaRPr kumimoji="1" lang="ja-JP" altLang="en-US" sz="40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8637" y="3757281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+mn-ea"/>
              </a:rPr>
              <a:t>※</a:t>
            </a:r>
            <a:r>
              <a:rPr lang="ja-JP" altLang="en-US" sz="1050" b="1" dirty="0" smtClean="0">
                <a:solidFill>
                  <a:srgbClr val="C00000"/>
                </a:solidFill>
                <a:latin typeface="+mn-ea"/>
              </a:rPr>
              <a:t>年</a:t>
            </a:r>
            <a:r>
              <a:rPr lang="ja-JP" altLang="en-US" sz="1050" b="1" dirty="0">
                <a:solidFill>
                  <a:srgbClr val="C00000"/>
                </a:solidFill>
                <a:latin typeface="+mn-ea"/>
              </a:rPr>
              <a:t>契約</a:t>
            </a:r>
            <a:endParaRPr kumimoji="1" lang="ja-JP" altLang="en-US" sz="1050" b="1" dirty="0">
              <a:solidFill>
                <a:srgbClr val="C00000"/>
              </a:solidFill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4891659"/>
            <a:ext cx="2104701" cy="1404230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2425596" y="4207953"/>
            <a:ext cx="134054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PC</a:t>
            </a:r>
            <a:r>
              <a:rPr lang="ja-JP" altLang="en-US" sz="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サイト、スマホサイトに</a:t>
            </a:r>
            <a:endParaRPr lang="en-US" altLang="ja-JP" sz="600" dirty="0" smtClean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600" dirty="0" smtClean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最適化したページに自動最適化</a:t>
            </a:r>
            <a:endParaRPr lang="en-US" altLang="ja-JP" sz="6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17" y="3767610"/>
            <a:ext cx="876758" cy="48207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08553" y="7035985"/>
            <a:ext cx="14863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（紳士服・服飾雑貨小売業／大阪）</a:t>
            </a:r>
            <a:endParaRPr kumimoji="1" lang="ja-JP" altLang="en-US" sz="7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60958" y="5474039"/>
            <a:ext cx="19431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（</a:t>
            </a:r>
            <a:r>
              <a:rPr lang="ja-JP" altLang="en-US" sz="700" dirty="0"/>
              <a:t>視覚障害者用点字</a:t>
            </a:r>
            <a:r>
              <a:rPr lang="ja-JP" altLang="en-US" sz="700" dirty="0" smtClean="0"/>
              <a:t>タイル製造販売業</a:t>
            </a:r>
            <a:r>
              <a:rPr lang="ja-JP" altLang="en-US" sz="700" dirty="0"/>
              <a:t>／</a:t>
            </a:r>
            <a:r>
              <a:rPr kumimoji="1" lang="ja-JP" altLang="en-US" sz="700" dirty="0" smtClean="0"/>
              <a:t>大阪）</a:t>
            </a:r>
            <a:endParaRPr kumimoji="1" lang="ja-JP" altLang="en-US" sz="7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0" y="10104347"/>
            <a:ext cx="68579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　ザ・ビジネスモール事務局（大阪商工会議所内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050-7105-6220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メール：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hlinkClick r:id="rId9"/>
              </a:rPr>
              <a:t>b-mall@b-mall.ne.jp</a:t>
            </a:r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6" y="9749508"/>
            <a:ext cx="1418630" cy="244441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581300" y="9765993"/>
            <a:ext cx="4204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ザ・ビジネスモールは、全国の商工会議所・商工会が共同運営する商取引支援サイトです。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028948" y="9723490"/>
            <a:ext cx="11124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800" dirty="0"/>
              <a:t>https://www.b-mall.ne.jp/</a:t>
            </a:r>
            <a:endParaRPr kumimoji="1" lang="ja-JP" altLang="en-US" sz="8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28522" y="9878138"/>
            <a:ext cx="71333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700" dirty="0" smtClean="0"/>
              <a:t>ザ・ビジネスモール</a:t>
            </a:r>
            <a:endParaRPr kumimoji="1" lang="ja-JP" altLang="en-US" sz="700" dirty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76" y="9667506"/>
            <a:ext cx="436841" cy="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2328</TotalTime>
  <Words>797</Words>
  <Application>Microsoft Office PowerPoint</Application>
  <PresentationFormat>ユーザー設定</PresentationFormat>
  <Paragraphs>99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ＭＳ Ｐゴシック</vt:lpstr>
      <vt:lpstr>メイリオ</vt:lpstr>
      <vt:lpstr>小塚明朝 Pr6N 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matsueda</dc:creator>
  <cp:lastModifiedBy>大阪商工会議所</cp:lastModifiedBy>
  <cp:revision>205</cp:revision>
  <cp:lastPrinted>2022-10-06T07:17:19Z</cp:lastPrinted>
  <dcterms:created xsi:type="dcterms:W3CDTF">2015-06-17T04:36:58Z</dcterms:created>
  <dcterms:modified xsi:type="dcterms:W3CDTF">2022-10-07T08:13:29Z</dcterms:modified>
</cp:coreProperties>
</file>